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9" r:id="rId4"/>
    <p:sldId id="282" r:id="rId5"/>
    <p:sldId id="258" r:id="rId6"/>
    <p:sldId id="257" r:id="rId7"/>
    <p:sldId id="260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1" r:id="rId17"/>
    <p:sldId id="272" r:id="rId18"/>
    <p:sldId id="273" r:id="rId19"/>
    <p:sldId id="267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92D2C-7143-0849-8D8F-E3850B4D4354}" type="datetimeFigureOut"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F95E-5611-0C43-9886-A432BC832E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3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Precise but Vague: The European Commission and its Educational interventions: 2007-2022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solidFill>
                  <a:schemeClr val="tx1"/>
                </a:solidFill>
              </a:rPr>
              <a:t>Dr Peter Gray</a:t>
            </a:r>
          </a:p>
          <a:p>
            <a:r>
              <a:rPr lang="en-US">
                <a:solidFill>
                  <a:schemeClr val="tx1"/>
                </a:solidFill>
              </a:rPr>
              <a:t>Phereclos “Lay of the Land” conference, Bucharest, September 2022</a:t>
            </a:r>
          </a:p>
          <a:p>
            <a:r>
              <a:rPr lang="en-US">
                <a:solidFill>
                  <a:schemeClr val="tx1"/>
                </a:solidFill>
              </a:rPr>
              <a:t>graypb@gmail.com</a:t>
            </a:r>
          </a:p>
        </p:txBody>
      </p:sp>
    </p:spTree>
    <p:extLst>
      <p:ext uri="{BB962C8B-B14F-4D97-AF65-F5344CB8AC3E}">
        <p14:creationId xmlns:p14="http://schemas.microsoft.com/office/powerpoint/2010/main" val="48756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Better student engagement with STEM subjects through:</a:t>
            </a:r>
          </a:p>
          <a:p>
            <a:pPr lvl="1"/>
            <a:r>
              <a:rPr lang="en-US"/>
              <a:t>Authentic, contextualised activities</a:t>
            </a:r>
          </a:p>
          <a:p>
            <a:pPr lvl="1"/>
            <a:r>
              <a:rPr lang="en-US"/>
              <a:t>Increased range of resources and pedagogies for teachers</a:t>
            </a:r>
          </a:p>
          <a:p>
            <a:pPr lvl="1"/>
            <a:r>
              <a:rPr lang="en-US"/>
              <a:t>Involvement of external actors</a:t>
            </a:r>
          </a:p>
        </p:txBody>
      </p:sp>
    </p:spTree>
    <p:extLst>
      <p:ext uri="{BB962C8B-B14F-4D97-AF65-F5344CB8AC3E}">
        <p14:creationId xmlns:p14="http://schemas.microsoft.com/office/powerpoint/2010/main" val="52979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Precise Impacts Quiz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Number of Additional School Leavers taking up STEM careers as a result of your project?</a:t>
            </a:r>
          </a:p>
          <a:p>
            <a:r>
              <a:rPr lang="en-US"/>
              <a:t>What’s wrong with the question?</a:t>
            </a:r>
          </a:p>
        </p:txBody>
      </p:sp>
    </p:spTree>
    <p:extLst>
      <p:ext uri="{BB962C8B-B14F-4D97-AF65-F5344CB8AC3E}">
        <p14:creationId xmlns:p14="http://schemas.microsoft.com/office/powerpoint/2010/main" val="129824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Precise Impacts Quiz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Number of Community/School Initiatives solving real world problems during lifetime of project?</a:t>
            </a:r>
          </a:p>
        </p:txBody>
      </p:sp>
    </p:spTree>
    <p:extLst>
      <p:ext uri="{BB962C8B-B14F-4D97-AF65-F5344CB8AC3E}">
        <p14:creationId xmlns:p14="http://schemas.microsoft.com/office/powerpoint/2010/main" val="270199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Precise Impacts Quiz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 in Gender balance within STEM disciplines/careers?</a:t>
            </a:r>
          </a:p>
        </p:txBody>
      </p:sp>
    </p:spTree>
    <p:extLst>
      <p:ext uri="{BB962C8B-B14F-4D97-AF65-F5344CB8AC3E}">
        <p14:creationId xmlns:p14="http://schemas.microsoft.com/office/powerpoint/2010/main" val="278183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 beyond our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Financial Crisis 2007-2008</a:t>
            </a:r>
          </a:p>
          <a:p>
            <a:r>
              <a:rPr lang="en-US"/>
              <a:t>Shifts in national education policy, especially the focus on standardised testing</a:t>
            </a:r>
          </a:p>
          <a:p>
            <a:r>
              <a:rPr lang="en-US"/>
              <a:t>Russian invasion of Ukraine</a:t>
            </a:r>
          </a:p>
          <a:p>
            <a:r>
              <a:rPr lang="en-US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10186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little, too 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Scientists are as guilty as anyone else</a:t>
            </a:r>
          </a:p>
          <a:p>
            <a:r>
              <a:rPr lang="en-US"/>
              <a:t>Science is always relevant in its own worldview i.e it is not usually reflexive</a:t>
            </a:r>
          </a:p>
          <a:p>
            <a:r>
              <a:rPr lang="en-US"/>
              <a:t>Ship of Fools</a:t>
            </a:r>
          </a:p>
        </p:txBody>
      </p:sp>
    </p:spTree>
    <p:extLst>
      <p:ext uri="{BB962C8B-B14F-4D97-AF65-F5344CB8AC3E}">
        <p14:creationId xmlns:p14="http://schemas.microsoft.com/office/powerpoint/2010/main" val="182280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Targeting primary school children to feed the STEM pipeline is ineffective</a:t>
            </a:r>
          </a:p>
          <a:p>
            <a:r>
              <a:rPr lang="en-US"/>
              <a:t>Bringing mature/vocational students into STEM would be more effective</a:t>
            </a:r>
          </a:p>
          <a:p>
            <a:r>
              <a:rPr lang="en-US"/>
              <a:t>Shortage of science teachers does not equal shortage of scientists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2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More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Career choices are not one-time decisions made whilst at school</a:t>
            </a:r>
          </a:p>
          <a:p>
            <a:r>
              <a:rPr lang="en-US"/>
              <a:t>Science/STEM careers are often badly rewarded in comparison to other areas </a:t>
            </a:r>
          </a:p>
          <a:p>
            <a:r>
              <a:rPr lang="en-US"/>
              <a:t>Science has far less influence over climate change than economics/politic/laws</a:t>
            </a:r>
          </a:p>
          <a:p>
            <a:r>
              <a:rPr lang="en-US"/>
              <a:t>Vocational Education and Training is a more fertile ground for STEM activity than University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Science Capital?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Science Capital – taking on the negative features of science</a:t>
            </a:r>
          </a:p>
          <a:p>
            <a:r>
              <a:rPr lang="en-US"/>
              <a:t>A sense of belonging – but this can exclude as well as include</a:t>
            </a:r>
          </a:p>
          <a:p>
            <a:r>
              <a:rPr lang="en-US"/>
              <a:t>Too much focus on a flawed university system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Does Europe Really need more scientists?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Lack of coherent research on labour market needs</a:t>
            </a:r>
          </a:p>
          <a:p>
            <a:r>
              <a:rPr lang="en-US"/>
              <a:t>For Corporate profit or public good?</a:t>
            </a:r>
          </a:p>
          <a:p>
            <a:r>
              <a:rPr lang="en-US"/>
              <a:t>Failure of RRI to have real impact on direction or outcomes of research and innovation</a:t>
            </a:r>
          </a:p>
          <a:p>
            <a:r>
              <a:rPr lang="en-US"/>
              <a:t>Brexit illustrates lack of understanding of labour market at government level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Involved in EU projects since 2002</a:t>
            </a:r>
          </a:p>
          <a:p>
            <a:r>
              <a:rPr lang="en-US"/>
              <a:t>Project manager S-TEAM (Science-Teacher Education Advanced Methods) 2009-2012</a:t>
            </a:r>
          </a:p>
          <a:p>
            <a:r>
              <a:rPr lang="en-US"/>
              <a:t>European Projects Adviser, Norwegian University of Science and Technology, 2012-2022</a:t>
            </a:r>
          </a:p>
          <a:p>
            <a:r>
              <a:rPr lang="en-US"/>
              <a:t>EC Evaluator/Rapporteur 2014-2020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46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can we gain from an archaeology of EU projects in education?</a:t>
            </a:r>
          </a:p>
        </p:txBody>
      </p:sp>
      <p:pic>
        <p:nvPicPr>
          <p:cNvPr id="5" name="Content Placeholder 4" descr="1brontosaurus_civitas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5627"/>
          <a:stretch>
            <a:fillRect/>
          </a:stretch>
        </p:blipFill>
        <p:spPr>
          <a:xfrm>
            <a:off x="784292" y="2139026"/>
            <a:ext cx="7573623" cy="4165200"/>
          </a:xfrm>
        </p:spPr>
      </p:pic>
    </p:spTree>
    <p:extLst>
      <p:ext uri="{BB962C8B-B14F-4D97-AF65-F5344CB8AC3E}">
        <p14:creationId xmlns:p14="http://schemas.microsoft.com/office/powerpoint/2010/main" val="416100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OStogether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Evaluation and inspiration</a:t>
            </a:r>
          </a:p>
        </p:txBody>
      </p:sp>
    </p:spTree>
    <p:extLst>
      <p:ext uri="{BB962C8B-B14F-4D97-AF65-F5344CB8AC3E}">
        <p14:creationId xmlns:p14="http://schemas.microsoft.com/office/powerpoint/2010/main" val="3366520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Policy Recommendations</a:t>
            </a:r>
          </a:p>
          <a:p>
            <a:r>
              <a:rPr lang="en-US"/>
              <a:t>Platforms</a:t>
            </a:r>
          </a:p>
          <a:p>
            <a:r>
              <a:rPr lang="en-US"/>
              <a:t>Barriers to uptake</a:t>
            </a:r>
          </a:p>
          <a:p>
            <a:r>
              <a:rPr lang="en-US"/>
              <a:t>Difficulties of post-project evaluation</a:t>
            </a:r>
          </a:p>
          <a:p>
            <a:r>
              <a:rPr lang="en-US"/>
              <a:t>Rooted in EC policy obsessions/fashions</a:t>
            </a:r>
          </a:p>
        </p:txBody>
      </p:sp>
    </p:spTree>
    <p:extLst>
      <p:ext uri="{BB962C8B-B14F-4D97-AF65-F5344CB8AC3E}">
        <p14:creationId xmlns:p14="http://schemas.microsoft.com/office/powerpoint/2010/main" val="1946777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Common platform, or post-project platforms?</a:t>
            </a:r>
          </a:p>
          <a:p>
            <a:r>
              <a:rPr lang="en-US"/>
              <a:t>Common policy recommendations</a:t>
            </a:r>
          </a:p>
          <a:p>
            <a:r>
              <a:rPr lang="en-US"/>
              <a:t>Common, continuing evaluation of impact</a:t>
            </a:r>
          </a:p>
          <a:p>
            <a:r>
              <a:rPr lang="en-US"/>
              <a:t>Continuing commitment of EC to open schooling, or to broader school reform</a:t>
            </a:r>
          </a:p>
          <a:p>
            <a:r>
              <a:rPr lang="en-US"/>
              <a:t>Expansion beyond narrow concerns about STEM labour market</a:t>
            </a:r>
          </a:p>
          <a:p>
            <a:r>
              <a:rPr lang="en-US"/>
              <a:t>Education for Students, not for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75034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and Anti-call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Calls based on hypotheses but not on evidence</a:t>
            </a:r>
          </a:p>
          <a:p>
            <a:r>
              <a:rPr lang="en-US"/>
              <a:t>Need for agreement on the problem before defining the solution</a:t>
            </a:r>
          </a:p>
          <a:p>
            <a:r>
              <a:rPr lang="en-US"/>
              <a:t>Opening the possibility of alternative approaches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2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Thanks for listening!</a:t>
            </a:r>
          </a:p>
          <a:p>
            <a:pPr marL="0" indent="0" algn="ctr">
              <a:buNone/>
            </a:pPr>
            <a:r>
              <a:rPr lang="ro-RO"/>
              <a:t>Mulțumesc pentru ascultare!</a:t>
            </a: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graypb@gmail.com</a:t>
            </a:r>
          </a:p>
        </p:txBody>
      </p:sp>
    </p:spTree>
    <p:extLst>
      <p:ext uri="{BB962C8B-B14F-4D97-AF65-F5344CB8AC3E}">
        <p14:creationId xmlns:p14="http://schemas.microsoft.com/office/powerpoint/2010/main" val="121801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s_Nuclear f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460500"/>
            <a:ext cx="6809232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6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yd walkthru-0909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9" y="-808238"/>
            <a:ext cx="8350334" cy="8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Precise but Vague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Precision: an engineering term</a:t>
            </a:r>
          </a:p>
          <a:p>
            <a:r>
              <a:rPr lang="en-US"/>
              <a:t>Vague: anything to do with people</a:t>
            </a:r>
          </a:p>
          <a:p>
            <a:r>
              <a:rPr lang="en-US"/>
              <a:t>EU projects in education are supposed to provide precise answers to vague questions</a:t>
            </a:r>
          </a:p>
          <a:p>
            <a:r>
              <a:rPr lang="en-US"/>
              <a:t>An expression applied to Evaluation Sunmary Reports (ESRs)</a:t>
            </a:r>
          </a:p>
        </p:txBody>
      </p:sp>
    </p:spTree>
    <p:extLst>
      <p:ext uri="{BB962C8B-B14F-4D97-AF65-F5344CB8AC3E}">
        <p14:creationId xmlns:p14="http://schemas.microsoft.com/office/powerpoint/2010/main" val="1636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familiar terms?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Inquiry based science education</a:t>
            </a:r>
          </a:p>
          <a:p>
            <a:r>
              <a:rPr lang="en-US"/>
              <a:t>Mobilisation and Mutual Learning Actions</a:t>
            </a:r>
          </a:p>
          <a:p>
            <a:r>
              <a:rPr lang="en-US"/>
              <a:t>Responsible Research and Innovation</a:t>
            </a:r>
          </a:p>
          <a:p>
            <a:r>
              <a:rPr lang="en-US"/>
              <a:t>Citizen Science</a:t>
            </a:r>
          </a:p>
          <a:p>
            <a:r>
              <a:rPr lang="en-US"/>
              <a:t>Open Science</a:t>
            </a:r>
          </a:p>
          <a:p>
            <a:r>
              <a:rPr lang="en-US"/>
              <a:t>Open Schooling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quiz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many of you have been involved with projects in:</a:t>
            </a:r>
          </a:p>
          <a:p>
            <a:r>
              <a:rPr lang="en-US"/>
              <a:t>Inquiry based science education?</a:t>
            </a:r>
          </a:p>
          <a:p>
            <a:r>
              <a:rPr lang="en-US"/>
              <a:t>Mobilization and Mutual Learning?</a:t>
            </a:r>
          </a:p>
          <a:p>
            <a:r>
              <a:rPr lang="en-US"/>
              <a:t>Responsible research and Innovation?</a:t>
            </a:r>
          </a:p>
          <a:p>
            <a:r>
              <a:rPr lang="en-US"/>
              <a:t>Open Schooling?</a:t>
            </a:r>
          </a:p>
        </p:txBody>
      </p:sp>
    </p:spTree>
    <p:extLst>
      <p:ext uri="{BB962C8B-B14F-4D97-AF65-F5344CB8AC3E}">
        <p14:creationId xmlns:p14="http://schemas.microsoft.com/office/powerpoint/2010/main" val="307850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Quiz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How many funded EU </a:t>
            </a:r>
            <a:r>
              <a:rPr lang="en-US" b="1"/>
              <a:t>projects</a:t>
            </a:r>
            <a:r>
              <a:rPr lang="en-US"/>
              <a:t> have you been involved in?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How many FP7/H2020/Horizon Europe </a:t>
            </a:r>
            <a:r>
              <a:rPr lang="en-US" b="1"/>
              <a:t>proposals</a:t>
            </a:r>
            <a:r>
              <a:rPr lang="en-US"/>
              <a:t> have you been involved in?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How many EU-funded projects can you </a:t>
            </a:r>
            <a:r>
              <a:rPr lang="en-US" b="1"/>
              <a:t>name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164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Desired Long term Impacts (EC)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More school leavers entering STEM careers</a:t>
            </a:r>
          </a:p>
          <a:p>
            <a:r>
              <a:rPr lang="en-US"/>
              <a:t>Better gender balance/diversity/inclusion in STEM</a:t>
            </a:r>
          </a:p>
          <a:p>
            <a:r>
              <a:rPr lang="en-US"/>
              <a:t>Increased scientific literacy in general population</a:t>
            </a:r>
          </a:p>
          <a:p>
            <a:r>
              <a:rPr lang="en-US"/>
              <a:t>Enhanced relationship between research and innovation ecosystems and society in general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683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Precise but Vague: The European Commission and its Educational interventions: 2007-2022</vt:lpstr>
      <vt:lpstr>Who am I?</vt:lpstr>
      <vt:lpstr>PowerPoint Presentation</vt:lpstr>
      <vt:lpstr>PowerPoint Presentation</vt:lpstr>
      <vt:lpstr>Precise but Vague</vt:lpstr>
      <vt:lpstr>Some familiar terms?</vt:lpstr>
      <vt:lpstr>Quick quiz (1)</vt:lpstr>
      <vt:lpstr>Quick Quiz (2) </vt:lpstr>
      <vt:lpstr>Desired Long term Impacts (EC)</vt:lpstr>
      <vt:lpstr>Methods</vt:lpstr>
      <vt:lpstr>Precise Impacts Quiz </vt:lpstr>
      <vt:lpstr>Precise Impacts Quiz (2)</vt:lpstr>
      <vt:lpstr>Precise Impacts Quiz (3)</vt:lpstr>
      <vt:lpstr>Variables beyond our control?</vt:lpstr>
      <vt:lpstr>Too little, too late</vt:lpstr>
      <vt:lpstr>Three hypotheses</vt:lpstr>
      <vt:lpstr>Four More Hypotheses</vt:lpstr>
      <vt:lpstr>Why Science Capital?</vt:lpstr>
      <vt:lpstr>Does Europe Really need more scientists?</vt:lpstr>
      <vt:lpstr>What can we gain from an archaeology of EU projects in education?</vt:lpstr>
      <vt:lpstr>OStogether</vt:lpstr>
      <vt:lpstr>Commonalities</vt:lpstr>
      <vt:lpstr>Long-term outcomes</vt:lpstr>
      <vt:lpstr>Call and Anti-call</vt:lpstr>
      <vt:lpstr>The End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but vague: The European Commission and its educational interventions: 2007-2022</dc:title>
  <dc:creator>Peter Gray</dc:creator>
  <cp:lastModifiedBy>Laura Cristea</cp:lastModifiedBy>
  <cp:revision>25</cp:revision>
  <dcterms:created xsi:type="dcterms:W3CDTF">2022-09-07T10:32:46Z</dcterms:created>
  <dcterms:modified xsi:type="dcterms:W3CDTF">2022-09-28T21:34:47Z</dcterms:modified>
</cp:coreProperties>
</file>