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7" r:id="rId2"/>
    <p:sldId id="289" r:id="rId3"/>
    <p:sldId id="261" r:id="rId4"/>
    <p:sldId id="524" r:id="rId5"/>
    <p:sldId id="287" r:id="rId6"/>
    <p:sldId id="266" r:id="rId7"/>
    <p:sldId id="358" r:id="rId8"/>
    <p:sldId id="521" r:id="rId9"/>
    <p:sldId id="284" r:id="rId10"/>
    <p:sldId id="483" r:id="rId11"/>
    <p:sldId id="523" r:id="rId12"/>
    <p:sldId id="525" r:id="rId13"/>
    <p:sldId id="518" r:id="rId14"/>
    <p:sldId id="519" r:id="rId15"/>
    <p:sldId id="526" r:id="rId16"/>
    <p:sldId id="537" r:id="rId17"/>
    <p:sldId id="520" r:id="rId18"/>
    <p:sldId id="536" r:id="rId19"/>
    <p:sldId id="528" r:id="rId20"/>
    <p:sldId id="532" r:id="rId21"/>
    <p:sldId id="534" r:id="rId22"/>
    <p:sldId id="533" r:id="rId23"/>
    <p:sldId id="527" r:id="rId24"/>
    <p:sldId id="535" r:id="rId25"/>
    <p:sldId id="530" r:id="rId26"/>
    <p:sldId id="529" r:id="rId27"/>
    <p:sldId id="538" r:id="rId28"/>
    <p:sldId id="531" r:id="rId29"/>
    <p:sldId id="539" r:id="rId30"/>
    <p:sldId id="540" r:id="rId31"/>
    <p:sldId id="541" r:id="rId32"/>
    <p:sldId id="542" r:id="rId33"/>
    <p:sldId id="543" r:id="rId34"/>
  </p:sldIdLst>
  <p:sldSz cx="12192000" cy="6858000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oline Iber" initials="KI" lastIdx="7" clrIdx="0">
    <p:extLst>
      <p:ext uri="{19B8F6BF-5375-455C-9EA6-DF929625EA0E}">
        <p15:presenceInfo xmlns:p15="http://schemas.microsoft.com/office/powerpoint/2012/main" userId="S-1-5-21-3036683560-4069959373-169152929-114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CC"/>
    <a:srgbClr val="0066FF"/>
    <a:srgbClr val="00CCFF"/>
    <a:srgbClr val="FFC000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CC09B-9C1E-4CC1-BF0E-3CC136095C85}" type="datetimeFigureOut">
              <a:rPr lang="de-DE" smtClean="0"/>
              <a:t>08.09.2022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07EE3-66D3-4505-ACDF-06ED670AC35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43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E071B-13A6-4331-B7DE-3DB8D578E9F0}" type="datetimeFigureOut">
              <a:rPr lang="en-GB" smtClean="0"/>
              <a:t>08/09/2022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1" y="4778377"/>
            <a:ext cx="5438775" cy="390842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533CF-FF09-4E52-A90D-3FA8C8D289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537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550B5-BEC6-4989-8151-B208CC7DC701}" type="datetimeFigureOut">
              <a:rPr lang="de-DE" smtClean="0"/>
              <a:t>08.09.2022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C609-AF82-4F53-AAAB-9D67F41E5B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6322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550B5-BEC6-4989-8151-B208CC7DC701}" type="datetimeFigureOut">
              <a:rPr lang="de-DE" smtClean="0"/>
              <a:t>08.09.2022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C609-AF82-4F53-AAAB-9D67F41E5B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855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550B5-BEC6-4989-8151-B208CC7DC701}" type="datetimeFigureOut">
              <a:rPr lang="de-DE" smtClean="0"/>
              <a:t>08.09.2022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C609-AF82-4F53-AAAB-9D67F41E5B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871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9B9611-51E6-4880-B759-917675BD46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2190750"/>
            <a:ext cx="11311466" cy="756000"/>
          </a:xfrm>
        </p:spPr>
        <p:txBody>
          <a:bodyPr anchor="ctr">
            <a:normAutofit/>
          </a:bodyPr>
          <a:lstStyle>
            <a:lvl1pPr algn="l">
              <a:defRPr sz="4200" b="1"/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A583EF9-E694-4C73-AD3D-5D9ADA755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267" y="3024188"/>
            <a:ext cx="11311466" cy="1255712"/>
          </a:xfrm>
        </p:spPr>
        <p:txBody>
          <a:bodyPr>
            <a:normAutofit/>
          </a:bodyPr>
          <a:lstStyle>
            <a:lvl1pPr marL="0" indent="0" algn="l">
              <a:buNone/>
              <a:defRPr sz="3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40F061E-3467-4834-BE68-880C15F8EC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737" y="4814230"/>
            <a:ext cx="9000000" cy="446616"/>
          </a:xfrm>
        </p:spPr>
        <p:txBody>
          <a:bodyPr anchor="ctr">
            <a:noAutofit/>
          </a:bodyPr>
          <a:lstStyle>
            <a:lvl1pPr>
              <a:defRPr sz="21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dirty="0"/>
              <a:t>Organisation Name</a:t>
            </a:r>
            <a:endParaRPr lang="en-GB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F6BEDE72-F095-4B2A-9BF9-01F66F64E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37" y="5341257"/>
            <a:ext cx="9000000" cy="361127"/>
          </a:xfrm>
        </p:spPr>
        <p:txBody>
          <a:bodyPr anchor="ctr">
            <a:noAutofit/>
          </a:bodyPr>
          <a:lstStyle>
            <a:lvl1pPr algn="l">
              <a:defRPr sz="1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dirty="0"/>
              <a:t>Additional Information</a:t>
            </a:r>
            <a:endParaRPr lang="en-GB" dirty="0"/>
          </a:p>
        </p:txBody>
      </p:sp>
      <p:pic>
        <p:nvPicPr>
          <p:cNvPr id="1026" name="Picture 2" descr="Image result for eu emblem H2020">
            <a:extLst>
              <a:ext uri="{FF2B5EF4-FFF2-40B4-BE49-F238E27FC236}">
                <a16:creationId xmlns:a16="http://schemas.microsoft.com/office/drawing/2014/main" id="{3981A1E3-DBAB-48C0-B4E9-ABBE2D3304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" y="5886910"/>
            <a:ext cx="1128712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platzhalter 2">
            <a:extLst>
              <a:ext uri="{FF2B5EF4-FFF2-40B4-BE49-F238E27FC236}">
                <a16:creationId xmlns:a16="http://schemas.microsoft.com/office/drawing/2014/main" id="{F4F2BF48-A10C-488C-947F-A81E270812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68780" y="5839285"/>
            <a:ext cx="7341870" cy="866315"/>
          </a:xfrm>
        </p:spPr>
        <p:txBody>
          <a:bodyPr>
            <a:normAutofit/>
          </a:bodyPr>
          <a:lstStyle>
            <a:lvl1pPr>
              <a:defRPr lang="en-US" sz="1050" b="0" i="0" u="none" strike="noStrike" baseline="0" smtClean="0">
                <a:latin typeface="+mn-lt"/>
              </a:defRPr>
            </a:lvl1pPr>
          </a:lstStyle>
          <a:p>
            <a:pPr lvl="0"/>
            <a:r>
              <a:rPr lang="en-US" sz="1000" dirty="0"/>
              <a:t>This project has received funding from the European Union’s Horizon 2020 research and innovation </a:t>
            </a:r>
            <a:r>
              <a:rPr lang="en-US" sz="1000" dirty="0" err="1"/>
              <a:t>programme</a:t>
            </a:r>
            <a:r>
              <a:rPr lang="en-US" sz="1000" dirty="0"/>
              <a:t> under grant agreement No 824630.</a:t>
            </a:r>
          </a:p>
        </p:txBody>
      </p:sp>
    </p:spTree>
    <p:extLst>
      <p:ext uri="{BB962C8B-B14F-4D97-AF65-F5344CB8AC3E}">
        <p14:creationId xmlns:p14="http://schemas.microsoft.com/office/powerpoint/2010/main" val="2969910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642C16-8E58-4177-984D-0EC41B7C8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4F26FC-4385-4099-A183-340E6CC7D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112694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98BA11B-BB40-49F2-BC79-AD48D123694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25B5787-4A41-428E-A3DD-2E2ED72398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9738" y="647700"/>
            <a:ext cx="11312525" cy="281940"/>
          </a:xfrm>
        </p:spPr>
        <p:txBody>
          <a:bodyPr anchor="ctr">
            <a:noAutofit/>
          </a:bodyPr>
          <a:lstStyle>
            <a:lvl1pPr>
              <a:defRPr sz="1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Mastertextformat bearbeiten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110B9E4-46E1-4979-BD07-5B6BD7753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4" r="9540"/>
          <a:stretch/>
        </p:blipFill>
        <p:spPr>
          <a:xfrm>
            <a:off x="-4121" y="6477819"/>
            <a:ext cx="12196121" cy="28175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237" y="208115"/>
            <a:ext cx="1275257" cy="9080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796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238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550B5-BEC6-4989-8151-B208CC7DC701}" type="datetimeFigureOut">
              <a:rPr lang="de-DE" smtClean="0"/>
              <a:t>08.09.2022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C609-AF82-4F53-AAAB-9D67F41E5B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0821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550B5-BEC6-4989-8151-B208CC7DC701}" type="datetimeFigureOut">
              <a:rPr lang="de-DE" smtClean="0"/>
              <a:t>08.09.2022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C609-AF82-4F53-AAAB-9D67F41E5B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6073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550B5-BEC6-4989-8151-B208CC7DC701}" type="datetimeFigureOut">
              <a:rPr lang="de-DE" smtClean="0"/>
              <a:t>08.09.2022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C609-AF82-4F53-AAAB-9D67F41E5B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617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550B5-BEC6-4989-8151-B208CC7DC701}" type="datetimeFigureOut">
              <a:rPr lang="de-DE" smtClean="0"/>
              <a:t>08.09.2022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C609-AF82-4F53-AAAB-9D67F41E5B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527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550B5-BEC6-4989-8151-B208CC7DC701}" type="datetimeFigureOut">
              <a:rPr lang="de-DE" smtClean="0"/>
              <a:t>08.09.2022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C609-AF82-4F53-AAAB-9D67F41E5B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6255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550B5-BEC6-4989-8151-B208CC7DC701}" type="datetimeFigureOut">
              <a:rPr lang="de-DE" smtClean="0"/>
              <a:t>08.09.2022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C609-AF82-4F53-AAAB-9D67F41E5B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1861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550B5-BEC6-4989-8151-B208CC7DC701}" type="datetimeFigureOut">
              <a:rPr lang="de-DE" smtClean="0"/>
              <a:t>08.09.2022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C609-AF82-4F53-AAAB-9D67F41E5B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5804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550B5-BEC6-4989-8151-B208CC7DC701}" type="datetimeFigureOut">
              <a:rPr lang="de-DE" smtClean="0"/>
              <a:t>08.09.2022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C609-AF82-4F53-AAAB-9D67F41E5B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610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550B5-BEC6-4989-8151-B208CC7DC701}" type="datetimeFigureOut">
              <a:rPr lang="de-DE" smtClean="0"/>
              <a:t>08.09.2022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9C609-AF82-4F53-AAAB-9D67F41E5B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7722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C587CA2-9F73-4F21-A976-F8EF9BBC5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615" y="2011295"/>
            <a:ext cx="5769326" cy="756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990099"/>
                </a:solidFill>
              </a:rPr>
              <a:t>PHERECLOS in a nutshell</a:t>
            </a:r>
            <a:br>
              <a:rPr lang="en-GB" dirty="0" smtClean="0">
                <a:solidFill>
                  <a:srgbClr val="990099"/>
                </a:solidFill>
              </a:rPr>
            </a:br>
            <a:r>
              <a:rPr lang="en-GB" dirty="0">
                <a:solidFill>
                  <a:srgbClr val="990099"/>
                </a:solidFill>
              </a:rPr>
              <a:t>The project </a:t>
            </a:r>
            <a:r>
              <a:rPr lang="en-GB" dirty="0" smtClean="0">
                <a:solidFill>
                  <a:srgbClr val="990099"/>
                </a:solidFill>
              </a:rPr>
              <a:t>basics …</a:t>
            </a:r>
            <a:r>
              <a:rPr lang="en-GB" dirty="0"/>
              <a:t/>
            </a:r>
            <a:br>
              <a:rPr lang="en-GB" dirty="0"/>
            </a:br>
            <a:endParaRPr lang="en-GB" dirty="0">
              <a:solidFill>
                <a:srgbClr val="990099"/>
              </a:solidFill>
            </a:endParaRP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4CE2DC69-2388-4771-A9E2-EDE34614F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267" y="3844212"/>
            <a:ext cx="6117551" cy="1302344"/>
          </a:xfrm>
        </p:spPr>
        <p:txBody>
          <a:bodyPr>
            <a:normAutofit/>
          </a:bodyPr>
          <a:lstStyle/>
          <a:p>
            <a:r>
              <a:rPr lang="en-US" dirty="0"/>
              <a:t>“Lay of the Land” </a:t>
            </a:r>
            <a:r>
              <a:rPr lang="en-US" dirty="0" smtClean="0"/>
              <a:t>Conference</a:t>
            </a:r>
          </a:p>
          <a:p>
            <a:r>
              <a:rPr lang="en-US" dirty="0" smtClean="0"/>
              <a:t>Bucharest, RO - </a:t>
            </a:r>
            <a:r>
              <a:rPr lang="de-DE" dirty="0" smtClean="0"/>
              <a:t>Sept </a:t>
            </a:r>
            <a:r>
              <a:rPr lang="de-DE" dirty="0"/>
              <a:t>8</a:t>
            </a:r>
            <a:r>
              <a:rPr lang="de-DE" baseline="30000" dirty="0" smtClean="0"/>
              <a:t>th</a:t>
            </a:r>
            <a:r>
              <a:rPr lang="de-DE" dirty="0" smtClean="0"/>
              <a:t>, 2022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731" y="1064029"/>
            <a:ext cx="3604605" cy="2566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146556"/>
            <a:ext cx="12192000" cy="17114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92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 Evolution of a Local Education Clus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2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F5C92A4-8A15-40FE-9E46-F01C94AF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09" y="331901"/>
            <a:ext cx="9802616" cy="381000"/>
          </a:xfrm>
        </p:spPr>
        <p:txBody>
          <a:bodyPr>
            <a:noAutofit/>
          </a:bodyPr>
          <a:lstStyle/>
          <a:p>
            <a:r>
              <a:rPr lang="en-GB" sz="2200" b="1" dirty="0" smtClean="0">
                <a:solidFill>
                  <a:srgbClr val="990099"/>
                </a:solidFill>
              </a:rPr>
              <a:t>The Hexagon Model </a:t>
            </a:r>
            <a:endParaRPr lang="de-AT" sz="2200" b="1" dirty="0">
              <a:solidFill>
                <a:srgbClr val="990099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B70B08-E534-4981-B493-BA7B62E08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A11B-BB40-49F2-BC79-AD48D123694E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7" name="Inhaltsplatzhalter 1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17223" y="1411372"/>
            <a:ext cx="10515600" cy="4002851"/>
          </a:xfrm>
          <a:prstGeom prst="rect">
            <a:avLst/>
          </a:prstGeom>
        </p:spPr>
      </p:pic>
      <p:pic>
        <p:nvPicPr>
          <p:cNvPr id="9" name="Grafik 8"/>
          <p:cNvPicPr/>
          <p:nvPr/>
        </p:nvPicPr>
        <p:blipFill>
          <a:blip r:embed="rId3"/>
          <a:stretch>
            <a:fillRect/>
          </a:stretch>
        </p:blipFill>
        <p:spPr>
          <a:xfrm>
            <a:off x="838200" y="5362268"/>
            <a:ext cx="5198806" cy="74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4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F5C92A4-8A15-40FE-9E46-F01C94AF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09" y="341327"/>
            <a:ext cx="9802616" cy="381000"/>
          </a:xfrm>
        </p:spPr>
        <p:txBody>
          <a:bodyPr>
            <a:noAutofit/>
          </a:bodyPr>
          <a:lstStyle/>
          <a:p>
            <a:endParaRPr lang="de-AT" sz="2200" b="1" dirty="0">
              <a:solidFill>
                <a:srgbClr val="990099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B70B08-E534-4981-B493-BA7B62E08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A11B-BB40-49F2-BC79-AD48D123694E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ACD96998-E20C-4F47-9720-4B7728DBD3DB}"/>
              </a:ext>
            </a:extLst>
          </p:cNvPr>
          <p:cNvSpPr txBox="1">
            <a:spLocks/>
          </p:cNvSpPr>
          <p:nvPr/>
        </p:nvSpPr>
        <p:spPr>
          <a:xfrm>
            <a:off x="515409" y="1333910"/>
            <a:ext cx="10586700" cy="5040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GB" sz="4400" b="1" dirty="0" smtClean="0">
              <a:solidFill>
                <a:srgbClr val="990099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4400" b="1" dirty="0">
              <a:solidFill>
                <a:srgbClr val="990099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4400" b="1" dirty="0" smtClean="0">
                <a:solidFill>
                  <a:srgbClr val="990099"/>
                </a:solidFill>
              </a:rPr>
              <a:t>The </a:t>
            </a:r>
            <a:r>
              <a:rPr lang="en-GB" sz="4400" b="1" dirty="0">
                <a:solidFill>
                  <a:srgbClr val="990099"/>
                </a:solidFill>
              </a:rPr>
              <a:t>PHERCLOS </a:t>
            </a:r>
            <a:r>
              <a:rPr lang="en-GB" sz="4400" b="1" dirty="0" smtClean="0">
                <a:solidFill>
                  <a:srgbClr val="990099"/>
                </a:solidFill>
              </a:rPr>
              <a:t>achievements </a:t>
            </a:r>
            <a:r>
              <a:rPr lang="en-GB" sz="4400" b="1" dirty="0">
                <a:solidFill>
                  <a:srgbClr val="990099"/>
                </a:solidFill>
              </a:rPr>
              <a:t>…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b="1" dirty="0" smtClean="0">
              <a:solidFill>
                <a:schemeClr val="tx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40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20" y="304048"/>
            <a:ext cx="11740495" cy="6096752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1373189" y="4403559"/>
            <a:ext cx="1631268" cy="1648326"/>
          </a:xfrm>
          <a:prstGeom prst="ellipse">
            <a:avLst/>
          </a:prstGeom>
          <a:gradFill flip="none" rotWithShape="1">
            <a:gsLst>
              <a:gs pos="0">
                <a:srgbClr val="6FBFFF"/>
              </a:gs>
              <a:gs pos="98000">
                <a:srgbClr val="3C8B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smtClean="0"/>
              <a:t>33 NPOs</a:t>
            </a:r>
            <a:endParaRPr lang="de-DE" sz="2000" dirty="0"/>
          </a:p>
        </p:txBody>
      </p:sp>
      <p:sp>
        <p:nvSpPr>
          <p:cNvPr id="6" name="Ellipse 5"/>
          <p:cNvSpPr/>
          <p:nvPr/>
        </p:nvSpPr>
        <p:spPr>
          <a:xfrm>
            <a:off x="7371718" y="4419028"/>
            <a:ext cx="1692441" cy="1684421"/>
          </a:xfrm>
          <a:prstGeom prst="ellipse">
            <a:avLst/>
          </a:prstGeom>
          <a:gradFill flip="none" rotWithShape="1">
            <a:gsLst>
              <a:gs pos="0">
                <a:srgbClr val="6FBFFF"/>
              </a:gs>
              <a:gs pos="98000">
                <a:srgbClr val="3C8B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 smtClean="0"/>
              <a:t>34 </a:t>
            </a:r>
            <a:r>
              <a:rPr lang="de-DE" sz="1600" dirty="0"/>
              <a:t>Universities</a:t>
            </a:r>
          </a:p>
        </p:txBody>
      </p:sp>
      <p:sp>
        <p:nvSpPr>
          <p:cNvPr id="7" name="Ellipse 6"/>
          <p:cNvSpPr/>
          <p:nvPr/>
        </p:nvSpPr>
        <p:spPr>
          <a:xfrm>
            <a:off x="198020" y="1155032"/>
            <a:ext cx="1684505" cy="1479509"/>
          </a:xfrm>
          <a:prstGeom prst="ellipse">
            <a:avLst/>
          </a:prstGeom>
          <a:gradFill flip="none" rotWithShape="1">
            <a:gsLst>
              <a:gs pos="0">
                <a:srgbClr val="6FBFFF"/>
              </a:gs>
              <a:gs pos="98000">
                <a:srgbClr val="3C8B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 smtClean="0"/>
              <a:t>38 </a:t>
            </a:r>
            <a:r>
              <a:rPr lang="de-DE" sz="1400" dirty="0" err="1" smtClean="0"/>
              <a:t>Governmental</a:t>
            </a:r>
            <a:r>
              <a:rPr lang="de-DE" sz="1400" dirty="0" smtClean="0"/>
              <a:t> Organ.</a:t>
            </a:r>
            <a:endParaRPr lang="de-DE" sz="1400" dirty="0"/>
          </a:p>
        </p:txBody>
      </p:sp>
      <p:sp>
        <p:nvSpPr>
          <p:cNvPr id="8" name="Ellipse 7"/>
          <p:cNvSpPr/>
          <p:nvPr/>
        </p:nvSpPr>
        <p:spPr>
          <a:xfrm>
            <a:off x="4954588" y="304048"/>
            <a:ext cx="2971800" cy="2571500"/>
          </a:xfrm>
          <a:prstGeom prst="ellipse">
            <a:avLst/>
          </a:prstGeom>
          <a:gradFill flip="none" rotWithShape="1">
            <a:gsLst>
              <a:gs pos="0">
                <a:srgbClr val="6FBFFF"/>
              </a:gs>
              <a:gs pos="98000">
                <a:srgbClr val="3C8B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 dirty="0" smtClean="0"/>
              <a:t>214 </a:t>
            </a:r>
            <a:r>
              <a:rPr lang="de-DE" sz="2800" dirty="0"/>
              <a:t>Schools</a:t>
            </a:r>
          </a:p>
        </p:txBody>
      </p:sp>
      <p:sp>
        <p:nvSpPr>
          <p:cNvPr id="9" name="Ellipse 8"/>
          <p:cNvSpPr/>
          <p:nvPr/>
        </p:nvSpPr>
        <p:spPr>
          <a:xfrm>
            <a:off x="9201735" y="1323474"/>
            <a:ext cx="1929064" cy="1780674"/>
          </a:xfrm>
          <a:prstGeom prst="ellipse">
            <a:avLst/>
          </a:prstGeom>
          <a:gradFill flip="none" rotWithShape="1">
            <a:gsLst>
              <a:gs pos="0">
                <a:srgbClr val="6FBFFF"/>
              </a:gs>
              <a:gs pos="98000">
                <a:srgbClr val="3C8B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smtClean="0"/>
              <a:t>36 Business/ </a:t>
            </a:r>
            <a:r>
              <a:rPr lang="de-DE" sz="2000" dirty="0" err="1" smtClean="0"/>
              <a:t>Industry</a:t>
            </a:r>
            <a:endParaRPr lang="de-DE" sz="2000" dirty="0"/>
          </a:p>
        </p:txBody>
      </p:sp>
      <p:sp>
        <p:nvSpPr>
          <p:cNvPr id="10" name="Ellipse 9"/>
          <p:cNvSpPr/>
          <p:nvPr/>
        </p:nvSpPr>
        <p:spPr>
          <a:xfrm>
            <a:off x="3612930" y="3483757"/>
            <a:ext cx="3758788" cy="2820791"/>
          </a:xfrm>
          <a:prstGeom prst="ellipse">
            <a:avLst/>
          </a:prstGeom>
          <a:gradFill flip="none" rotWithShape="1">
            <a:gsLst>
              <a:gs pos="0">
                <a:srgbClr val="6FBFFF"/>
              </a:gs>
              <a:gs pos="98000">
                <a:srgbClr val="3C8B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600" b="1" dirty="0" smtClean="0"/>
              <a:t>355 </a:t>
            </a:r>
            <a:r>
              <a:rPr lang="de-DE" sz="3600" b="1" dirty="0" err="1" smtClean="0"/>
              <a:t>entities</a:t>
            </a:r>
            <a:r>
              <a:rPr lang="de-DE" sz="3600" b="1" dirty="0" smtClean="0"/>
              <a:t> IN TOTAL</a:t>
            </a:r>
            <a:endParaRPr 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251208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20" y="304048"/>
            <a:ext cx="11740495" cy="6096752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1373189" y="4403559"/>
            <a:ext cx="1552073" cy="164832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smtClean="0"/>
              <a:t>2.456 </a:t>
            </a:r>
            <a:r>
              <a:rPr lang="de-DE" sz="2000" dirty="0" err="1" smtClean="0"/>
              <a:t>parents</a:t>
            </a:r>
            <a:endParaRPr lang="de-DE" sz="2000" dirty="0"/>
          </a:p>
        </p:txBody>
      </p:sp>
      <p:sp>
        <p:nvSpPr>
          <p:cNvPr id="6" name="Ellipse 5"/>
          <p:cNvSpPr/>
          <p:nvPr/>
        </p:nvSpPr>
        <p:spPr>
          <a:xfrm>
            <a:off x="7080168" y="4620127"/>
            <a:ext cx="1692441" cy="168442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 smtClean="0"/>
              <a:t>494 </a:t>
            </a:r>
            <a:r>
              <a:rPr lang="de-DE" sz="1600" dirty="0" err="1" smtClean="0"/>
              <a:t>researchers</a:t>
            </a:r>
            <a:endParaRPr lang="de-DE" sz="1600" dirty="0"/>
          </a:p>
        </p:txBody>
      </p:sp>
      <p:sp>
        <p:nvSpPr>
          <p:cNvPr id="7" name="Ellipse 6"/>
          <p:cNvSpPr/>
          <p:nvPr/>
        </p:nvSpPr>
        <p:spPr>
          <a:xfrm>
            <a:off x="198020" y="1155032"/>
            <a:ext cx="1684505" cy="147950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200" dirty="0" smtClean="0"/>
              <a:t>33 </a:t>
            </a:r>
            <a:r>
              <a:rPr lang="de-DE" sz="1200" dirty="0" err="1" smtClean="0"/>
              <a:t>policy</a:t>
            </a:r>
            <a:r>
              <a:rPr lang="de-DE" sz="1200" dirty="0" smtClean="0"/>
              <a:t> </a:t>
            </a:r>
            <a:r>
              <a:rPr lang="de-DE" sz="1200" dirty="0" err="1" smtClean="0"/>
              <a:t>makers</a:t>
            </a:r>
            <a:endParaRPr lang="de-DE" sz="1200" dirty="0"/>
          </a:p>
        </p:txBody>
      </p:sp>
      <p:sp>
        <p:nvSpPr>
          <p:cNvPr id="8" name="Ellipse 7"/>
          <p:cNvSpPr/>
          <p:nvPr/>
        </p:nvSpPr>
        <p:spPr>
          <a:xfrm>
            <a:off x="4954588" y="304048"/>
            <a:ext cx="2971800" cy="25715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 dirty="0" smtClean="0"/>
              <a:t>9.636 </a:t>
            </a:r>
            <a:r>
              <a:rPr lang="de-DE" sz="2800" dirty="0" err="1" smtClean="0"/>
              <a:t>children</a:t>
            </a:r>
            <a:endParaRPr lang="de-DE" sz="2800" dirty="0"/>
          </a:p>
        </p:txBody>
      </p:sp>
      <p:sp>
        <p:nvSpPr>
          <p:cNvPr id="9" name="Ellipse 8"/>
          <p:cNvSpPr/>
          <p:nvPr/>
        </p:nvSpPr>
        <p:spPr>
          <a:xfrm>
            <a:off x="9201735" y="1323474"/>
            <a:ext cx="1929064" cy="178067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 smtClean="0"/>
              <a:t>1.381 </a:t>
            </a:r>
            <a:r>
              <a:rPr lang="de-DE" sz="1600" dirty="0" err="1" smtClean="0"/>
              <a:t>teachers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teacher</a:t>
            </a:r>
            <a:r>
              <a:rPr lang="de-DE" sz="1600" dirty="0" smtClean="0"/>
              <a:t> </a:t>
            </a:r>
            <a:r>
              <a:rPr lang="de-DE" sz="1600" dirty="0" err="1" smtClean="0"/>
              <a:t>training</a:t>
            </a:r>
            <a:r>
              <a:rPr lang="de-DE" sz="1600" dirty="0" smtClean="0"/>
              <a:t> </a:t>
            </a:r>
            <a:r>
              <a:rPr lang="de-DE" sz="1600" dirty="0" err="1" smtClean="0"/>
              <a:t>students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97926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F5C92A4-8A15-40FE-9E46-F01C94AF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09" y="341327"/>
            <a:ext cx="9802616" cy="381000"/>
          </a:xfrm>
        </p:spPr>
        <p:txBody>
          <a:bodyPr>
            <a:noAutofit/>
          </a:bodyPr>
          <a:lstStyle/>
          <a:p>
            <a:endParaRPr lang="de-AT" sz="2200" b="1" dirty="0">
              <a:solidFill>
                <a:srgbClr val="990099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B70B08-E534-4981-B493-BA7B62E08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A11B-BB40-49F2-BC79-AD48D123694E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ACD96998-E20C-4F47-9720-4B7728DBD3DB}"/>
              </a:ext>
            </a:extLst>
          </p:cNvPr>
          <p:cNvSpPr txBox="1">
            <a:spLocks/>
          </p:cNvSpPr>
          <p:nvPr/>
        </p:nvSpPr>
        <p:spPr>
          <a:xfrm>
            <a:off x="515409" y="1333910"/>
            <a:ext cx="10586700" cy="5040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GB" sz="4400" b="1" dirty="0" smtClean="0">
              <a:solidFill>
                <a:srgbClr val="990099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4400" b="1" dirty="0" smtClean="0">
                <a:solidFill>
                  <a:srgbClr val="990099"/>
                </a:solidFill>
              </a:rPr>
              <a:t>What have we learned from the LEC implementation?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4400" b="1" dirty="0">
              <a:solidFill>
                <a:srgbClr val="990099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400" b="1" i="1" dirty="0" smtClean="0">
                <a:solidFill>
                  <a:srgbClr val="990099"/>
                </a:solidFill>
              </a:rPr>
              <a:t>The Sustained </a:t>
            </a:r>
            <a:r>
              <a:rPr lang="en-US" sz="4400" b="1" i="1" dirty="0">
                <a:solidFill>
                  <a:srgbClr val="990099"/>
                </a:solidFill>
              </a:rPr>
              <a:t>Modelling and Scenario Building Reference Guide</a:t>
            </a:r>
            <a:endParaRPr lang="en-GB" sz="4400" b="1" i="1" dirty="0">
              <a:solidFill>
                <a:srgbClr val="990099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28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F5C92A4-8A15-40FE-9E46-F01C94AF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09" y="331901"/>
            <a:ext cx="9802616" cy="381000"/>
          </a:xfrm>
        </p:spPr>
        <p:txBody>
          <a:bodyPr>
            <a:noAutofit/>
          </a:bodyPr>
          <a:lstStyle/>
          <a:p>
            <a:r>
              <a:rPr lang="en-GB" sz="2200" b="1" dirty="0" smtClean="0">
                <a:solidFill>
                  <a:srgbClr val="990099"/>
                </a:solidFill>
              </a:rPr>
              <a:t>Questions:</a:t>
            </a:r>
            <a:endParaRPr lang="de-AT" sz="2200" b="1" dirty="0">
              <a:solidFill>
                <a:srgbClr val="990099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B70B08-E534-4981-B493-BA7B62E08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A11B-BB40-49F2-BC79-AD48D123694E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ACD96998-E20C-4F47-9720-4B7728DBD3DB}"/>
              </a:ext>
            </a:extLst>
          </p:cNvPr>
          <p:cNvSpPr txBox="1">
            <a:spLocks/>
          </p:cNvSpPr>
          <p:nvPr/>
        </p:nvSpPr>
        <p:spPr>
          <a:xfrm>
            <a:off x="515409" y="1333910"/>
            <a:ext cx="10586700" cy="5040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TRIESTE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:  Your main idea was: “build a new network of </a:t>
            </a:r>
            <a:r>
              <a:rPr lang="en-US" sz="1600" i="1" dirty="0" err="1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keyplayers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for science engagement – including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teachers” 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Does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this 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work in times of the pandemic? What was your most important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learning from this?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i="1" dirty="0" smtClean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MEDELLIN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: Your LEC was built upon the idea that children are heard as citizens – using the methodology of “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Co-design”. 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Where did you start 3 years ago and where are you now? </a:t>
            </a:r>
            <a:endParaRPr lang="en-US" sz="1600" i="1" dirty="0" smtClean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i="1" dirty="0" smtClean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PORTO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: You are running one of the big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Children’s Universities 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in Europe in Porto! What was new for you and how did the collaboration with schools influence your Children’s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Universities?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i="1" dirty="0" smtClean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VIENNA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: In your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LEC, social inclusion 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and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“hard 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to reach groups” were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key 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words! How would you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describe 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the outcome of your LEC and what are the visible changes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both 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in school and in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university?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i="1" dirty="0" smtClean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LODZ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: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The very 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special element of your LEC is the participatory approach! Young people designed their own conferences – What were the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reactions 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of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universities 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and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schools to this approach?</a:t>
            </a:r>
            <a:endParaRPr lang="en-US" sz="1600" i="1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i="1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en-US" sz="1600" i="1" dirty="0" smtClean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i="1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9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245" y="1172675"/>
            <a:ext cx="5725343" cy="490910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0960" y="327802"/>
            <a:ext cx="3537857" cy="483961"/>
          </a:xfrm>
        </p:spPr>
        <p:txBody>
          <a:bodyPr/>
          <a:lstStyle/>
          <a:p>
            <a:r>
              <a:rPr lang="en-GB" sz="2200" b="1" dirty="0">
                <a:solidFill>
                  <a:srgbClr val="990099"/>
                </a:solidFill>
              </a:rPr>
              <a:t>Insights and Outcomes</a:t>
            </a:r>
            <a:endParaRPr lang="pl-PL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65" y="1315373"/>
            <a:ext cx="4654493" cy="46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2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0960" y="327802"/>
            <a:ext cx="3537857" cy="483961"/>
          </a:xfrm>
        </p:spPr>
        <p:txBody>
          <a:bodyPr/>
          <a:lstStyle/>
          <a:p>
            <a:r>
              <a:rPr lang="en-GB" sz="2200" b="1" dirty="0">
                <a:solidFill>
                  <a:srgbClr val="990099"/>
                </a:solidFill>
              </a:rPr>
              <a:t>Insights and Outcomes</a:t>
            </a:r>
            <a:endParaRPr lang="pl-PL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329049" y="1783644"/>
            <a:ext cx="11610115" cy="3795952"/>
            <a:chOff x="520960" y="1230489"/>
            <a:chExt cx="11610115" cy="3795952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0960" y="1230489"/>
              <a:ext cx="2910411" cy="3793067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9876" y="1230489"/>
              <a:ext cx="2734167" cy="3795952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2548" y="1230489"/>
              <a:ext cx="2769541" cy="3793067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00594" y="1230489"/>
              <a:ext cx="2930481" cy="3793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165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F5C92A4-8A15-40FE-9E46-F01C94AF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09" y="331901"/>
            <a:ext cx="9802616" cy="381000"/>
          </a:xfrm>
        </p:spPr>
        <p:txBody>
          <a:bodyPr>
            <a:noAutofit/>
          </a:bodyPr>
          <a:lstStyle/>
          <a:p>
            <a:r>
              <a:rPr lang="en-US" sz="2200" b="1" dirty="0" smtClean="0">
                <a:solidFill>
                  <a:srgbClr val="990099"/>
                </a:solidFill>
              </a:rPr>
              <a:t>The </a:t>
            </a:r>
            <a:r>
              <a:rPr lang="en-US" sz="2200" b="1" dirty="0">
                <a:solidFill>
                  <a:srgbClr val="990099"/>
                </a:solidFill>
              </a:rPr>
              <a:t>12 Factors of </a:t>
            </a:r>
            <a:r>
              <a:rPr lang="en-US" sz="2200" b="1" dirty="0" smtClean="0">
                <a:solidFill>
                  <a:srgbClr val="990099"/>
                </a:solidFill>
              </a:rPr>
              <a:t>Success</a:t>
            </a:r>
            <a:endParaRPr lang="de-AT" sz="2200" b="1" dirty="0">
              <a:solidFill>
                <a:srgbClr val="990099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B70B08-E534-4981-B493-BA7B62E08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A11B-BB40-49F2-BC79-AD48D123694E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ACD96998-E20C-4F47-9720-4B7728DBD3DB}"/>
              </a:ext>
            </a:extLst>
          </p:cNvPr>
          <p:cNvSpPr txBox="1">
            <a:spLocks/>
          </p:cNvSpPr>
          <p:nvPr/>
        </p:nvSpPr>
        <p:spPr>
          <a:xfrm>
            <a:off x="515409" y="1333910"/>
            <a:ext cx="10586700" cy="5040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2"/>
              </a:buBlip>
            </a:pP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Common 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motivation is the starting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point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2"/>
              </a:buBlip>
            </a:pP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Giving 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opportunities not solutions, more listening than knowing in advance is the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attitude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2"/>
              </a:buBlip>
            </a:pP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Co-creation 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is the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way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2"/>
              </a:buBlip>
            </a:pP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Teachers 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are the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key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2"/>
              </a:buBlip>
            </a:pP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Openness 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to the unplannable and flexibility brings everything into flow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2"/>
              </a:buBlip>
            </a:pP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Diversity and inclusion of everybody is the glue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2"/>
              </a:buBlip>
            </a:pP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Caring culture brings coordination and structure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2"/>
              </a:buBlip>
            </a:pP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Activation and engagement builds capacity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2"/>
              </a:buBlip>
            </a:pP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Local action opens new spaces for thoughts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2"/>
              </a:buBlip>
            </a:pP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Critical mass gives weight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2"/>
              </a:buBlip>
            </a:pP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Innovation, common understanding and enthusiasm are the engine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2"/>
              </a:buBlip>
            </a:pP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Knowledge on implementation and advocacy supports sustainability and growing</a:t>
            </a:r>
            <a:endParaRPr lang="en-GB" sz="1600" i="1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en-GB" sz="1600" i="1" dirty="0" smtClean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80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F5C92A4-8A15-40FE-9E46-F01C94AF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206" y="377087"/>
            <a:ext cx="9802616" cy="381000"/>
          </a:xfrm>
        </p:spPr>
        <p:txBody>
          <a:bodyPr>
            <a:noAutofit/>
          </a:bodyPr>
          <a:lstStyle/>
          <a:p>
            <a:r>
              <a:rPr lang="de-AT" sz="2200" b="1" dirty="0" smtClean="0">
                <a:solidFill>
                  <a:srgbClr val="990099"/>
                </a:solidFill>
              </a:rPr>
              <a:t>The </a:t>
            </a:r>
            <a:r>
              <a:rPr lang="de-AT" sz="2200" b="1" dirty="0" err="1" smtClean="0">
                <a:solidFill>
                  <a:srgbClr val="990099"/>
                </a:solidFill>
              </a:rPr>
              <a:t>project</a:t>
            </a:r>
            <a:r>
              <a:rPr lang="de-AT" sz="2200" b="1" dirty="0" smtClean="0">
                <a:solidFill>
                  <a:srgbClr val="990099"/>
                </a:solidFill>
              </a:rPr>
              <a:t> </a:t>
            </a:r>
            <a:r>
              <a:rPr lang="de-AT" sz="2200" b="1" dirty="0" err="1" smtClean="0">
                <a:solidFill>
                  <a:srgbClr val="990099"/>
                </a:solidFill>
              </a:rPr>
              <a:t>basics</a:t>
            </a:r>
            <a:endParaRPr lang="de-AT" sz="2200" b="1" dirty="0">
              <a:solidFill>
                <a:srgbClr val="990099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B70B08-E534-4981-B493-BA7B62E08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A11B-BB40-49F2-BC79-AD48D123694E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677" y="2516740"/>
            <a:ext cx="8867263" cy="208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F5C92A4-8A15-40FE-9E46-F01C94AF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09" y="341327"/>
            <a:ext cx="9802616" cy="381000"/>
          </a:xfrm>
        </p:spPr>
        <p:txBody>
          <a:bodyPr>
            <a:noAutofit/>
          </a:bodyPr>
          <a:lstStyle/>
          <a:p>
            <a:endParaRPr lang="de-AT" sz="2200" b="1" dirty="0">
              <a:solidFill>
                <a:srgbClr val="990099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B70B08-E534-4981-B493-BA7B62E08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A11B-BB40-49F2-BC79-AD48D123694E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ACD96998-E20C-4F47-9720-4B7728DBD3DB}"/>
              </a:ext>
            </a:extLst>
          </p:cNvPr>
          <p:cNvSpPr txBox="1">
            <a:spLocks/>
          </p:cNvSpPr>
          <p:nvPr/>
        </p:nvSpPr>
        <p:spPr>
          <a:xfrm>
            <a:off x="515409" y="1333910"/>
            <a:ext cx="10586700" cy="5040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GB" sz="4400" b="1" dirty="0" smtClean="0">
              <a:solidFill>
                <a:srgbClr val="990099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4400" b="1" dirty="0" smtClean="0">
                <a:solidFill>
                  <a:srgbClr val="990099"/>
                </a:solidFill>
              </a:rPr>
              <a:t>How can the OS approach be scaled up and experience be shared?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4400" b="1" dirty="0">
              <a:solidFill>
                <a:srgbClr val="990099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400" b="1" i="1" dirty="0" smtClean="0">
                <a:solidFill>
                  <a:srgbClr val="990099"/>
                </a:solidFill>
              </a:rPr>
              <a:t>The </a:t>
            </a:r>
            <a:r>
              <a:rPr lang="de-DE" sz="4400" b="1" i="1" dirty="0" smtClean="0">
                <a:solidFill>
                  <a:srgbClr val="990099"/>
                </a:solidFill>
              </a:rPr>
              <a:t>PHERECLOS Mentoring Programme</a:t>
            </a:r>
            <a:endParaRPr lang="en-GB" sz="4400" b="1" i="1" dirty="0">
              <a:solidFill>
                <a:srgbClr val="990099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23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0960" y="327802"/>
            <a:ext cx="3537857" cy="483961"/>
          </a:xfrm>
        </p:spPr>
        <p:txBody>
          <a:bodyPr/>
          <a:lstStyle/>
          <a:p>
            <a:r>
              <a:rPr lang="en-GB" sz="2200" b="1" dirty="0">
                <a:solidFill>
                  <a:srgbClr val="990099"/>
                </a:solidFill>
              </a:rPr>
              <a:t>Insights and Outcomes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7246775" y="1349025"/>
            <a:ext cx="4435151" cy="4094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 b="1" dirty="0">
                <a:solidFill>
                  <a:srgbClr val="990099"/>
                </a:solidFill>
                <a:latin typeface="+mj-lt"/>
                <a:ea typeface="+mj-ea"/>
                <a:cs typeface="+mj-cs"/>
              </a:rPr>
              <a:t>TEMP</a:t>
            </a:r>
            <a:r>
              <a:rPr lang="pl-PL" b="1" dirty="0">
                <a:solidFill>
                  <a:srgbClr val="990099"/>
                </a:solidFill>
                <a:latin typeface="+mj-lt"/>
                <a:ea typeface="+mj-ea"/>
                <a:cs typeface="+mj-cs"/>
              </a:rPr>
              <a:t>s’</a:t>
            </a:r>
            <a:r>
              <a:rPr lang="en-GB" b="1" dirty="0">
                <a:solidFill>
                  <a:srgbClr val="990099"/>
                </a:solidFill>
                <a:latin typeface="+mj-lt"/>
                <a:ea typeface="+mj-ea"/>
                <a:cs typeface="+mj-cs"/>
              </a:rPr>
              <a:t> location in </a:t>
            </a:r>
            <a:r>
              <a:rPr lang="en-GB" b="1" dirty="0" smtClean="0">
                <a:solidFill>
                  <a:srgbClr val="990099"/>
                </a:solidFill>
                <a:latin typeface="+mj-lt"/>
                <a:ea typeface="+mj-ea"/>
                <a:cs typeface="+mj-cs"/>
              </a:rPr>
              <a:t>Europe</a:t>
            </a:r>
            <a:r>
              <a:rPr lang="pl-PL" b="1" dirty="0" smtClean="0">
                <a:solidFill>
                  <a:srgbClr val="990099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pl-PL" sz="2200" b="1" dirty="0">
              <a:solidFill>
                <a:srgbClr val="990099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PHERECLOS project consortium </a:t>
            </a:r>
            <a:r>
              <a:rPr lang="pl-PL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consists</a:t>
            </a:r>
            <a:r>
              <a:rPr lang="pl-PL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15 </a:t>
            </a:r>
            <a:r>
              <a:rPr lang="pl-PL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partners</a:t>
            </a:r>
            <a:r>
              <a:rPr lang="pl-PL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located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10 countries - 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European countries and Colombia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LEC</a:t>
            </a:r>
            <a:r>
              <a:rPr lang="pl-PL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GB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ocal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ducation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lusters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pl-PL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located</a:t>
            </a:r>
            <a:r>
              <a:rPr lang="pl-PL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operate 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5 European 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countries</a:t>
            </a:r>
            <a:r>
              <a:rPr lang="pl-PL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pl-PL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Colombia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pl-PL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 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partnerships </a:t>
            </a:r>
            <a:r>
              <a:rPr lang="pl-PL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44 </a:t>
            </a:r>
            <a:r>
              <a:rPr lang="pl-PL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partners</a:t>
            </a:r>
            <a:r>
              <a:rPr lang="pl-PL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located </a:t>
            </a:r>
            <a:r>
              <a:rPr lang="pl-PL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pl-PL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operate</a:t>
            </a:r>
            <a:r>
              <a:rPr lang="pl-PL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European 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countries</a:t>
            </a:r>
            <a:r>
              <a:rPr lang="pl-PL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pl-PL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pl-PL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  <a:r>
              <a:rPr lang="pl-PL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pl-PL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countries like, among others, Germany, 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Spain</a:t>
            </a:r>
            <a:r>
              <a:rPr lang="pl-PL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Greece, 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Turkey, that have joined the project in this way.</a:t>
            </a:r>
            <a:endParaRPr lang="pl-P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l-PL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C:\Users\UŚD\Downloads\PHERECLOS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60" y="811763"/>
            <a:ext cx="6544180" cy="50984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262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F5C92A4-8A15-40FE-9E46-F01C94AF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09" y="331901"/>
            <a:ext cx="9802616" cy="381000"/>
          </a:xfrm>
        </p:spPr>
        <p:txBody>
          <a:bodyPr>
            <a:noAutofit/>
          </a:bodyPr>
          <a:lstStyle/>
          <a:p>
            <a:r>
              <a:rPr lang="en-GB" sz="2200" b="1" dirty="0">
                <a:solidFill>
                  <a:srgbClr val="990099"/>
                </a:solidFill>
              </a:rPr>
              <a:t>Questions:</a:t>
            </a:r>
            <a:endParaRPr lang="de-AT" sz="2200" b="1" dirty="0">
              <a:solidFill>
                <a:srgbClr val="990099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B70B08-E534-4981-B493-BA7B62E08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A11B-BB40-49F2-BC79-AD48D123694E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ACD96998-E20C-4F47-9720-4B7728DBD3DB}"/>
              </a:ext>
            </a:extLst>
          </p:cNvPr>
          <p:cNvSpPr txBox="1">
            <a:spLocks/>
          </p:cNvSpPr>
          <p:nvPr/>
        </p:nvSpPr>
        <p:spPr>
          <a:xfrm>
            <a:off x="515409" y="1333910"/>
            <a:ext cx="10586700" cy="5040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strike="sngStrike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GB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You </a:t>
            </a:r>
            <a:r>
              <a:rPr lang="en-GB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heard about the 12 factors of success of Local Education Clusters! Are there some factors, which are relevant outcomes of the learning of the Transnational Partnerships? </a:t>
            </a:r>
            <a:endParaRPr lang="en-GB" sz="1600" i="1" dirty="0" smtClean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en-GB" sz="1600" i="1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GB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The Venice model is one of building bridges between different islands. Do you think, that the TEMPS also build such bridges?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en-GB" sz="1600" i="1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How 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has the </a:t>
            </a:r>
            <a:r>
              <a:rPr lang="en-US" sz="1600" i="1" dirty="0" err="1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programme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helped to trigger new initiatives and to share the learning about OS? Can you mention some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examples? </a:t>
            </a:r>
            <a:endParaRPr lang="en-US" sz="1600" i="1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63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F5C92A4-8A15-40FE-9E46-F01C94AF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09" y="341327"/>
            <a:ext cx="9802616" cy="381000"/>
          </a:xfrm>
        </p:spPr>
        <p:txBody>
          <a:bodyPr>
            <a:noAutofit/>
          </a:bodyPr>
          <a:lstStyle/>
          <a:p>
            <a:endParaRPr lang="de-AT" sz="2200" b="1" dirty="0">
              <a:solidFill>
                <a:srgbClr val="990099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B70B08-E534-4981-B493-BA7B62E08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A11B-BB40-49F2-BC79-AD48D123694E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ACD96998-E20C-4F47-9720-4B7728DBD3DB}"/>
              </a:ext>
            </a:extLst>
          </p:cNvPr>
          <p:cNvSpPr txBox="1">
            <a:spLocks/>
          </p:cNvSpPr>
          <p:nvPr/>
        </p:nvSpPr>
        <p:spPr>
          <a:xfrm>
            <a:off x="515409" y="1333910"/>
            <a:ext cx="10586700" cy="5040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GB" sz="4400" b="1" dirty="0" smtClean="0">
              <a:solidFill>
                <a:srgbClr val="990099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4400" b="1" dirty="0" smtClean="0">
                <a:solidFill>
                  <a:srgbClr val="990099"/>
                </a:solidFill>
              </a:rPr>
              <a:t>What are the implications of OS and what is the potential for Teacher Training?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4400" b="1" dirty="0">
              <a:solidFill>
                <a:srgbClr val="990099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400" b="1" i="1" dirty="0" smtClean="0">
                <a:solidFill>
                  <a:srgbClr val="990099"/>
                </a:solidFill>
              </a:rPr>
              <a:t>The </a:t>
            </a:r>
            <a:r>
              <a:rPr lang="de-DE" sz="4400" b="1" i="1" dirty="0" err="1" smtClean="0">
                <a:solidFill>
                  <a:srgbClr val="990099"/>
                </a:solidFill>
              </a:rPr>
              <a:t>Teacher</a:t>
            </a:r>
            <a:r>
              <a:rPr lang="de-DE" sz="4400" b="1" i="1" dirty="0" smtClean="0">
                <a:solidFill>
                  <a:srgbClr val="990099"/>
                </a:solidFill>
              </a:rPr>
              <a:t> Training Innovation Toolkit on Open </a:t>
            </a:r>
            <a:r>
              <a:rPr lang="de-DE" sz="4400" b="1" i="1" dirty="0" err="1" smtClean="0">
                <a:solidFill>
                  <a:srgbClr val="990099"/>
                </a:solidFill>
              </a:rPr>
              <a:t>Schooling</a:t>
            </a:r>
            <a:endParaRPr lang="en-GB" sz="4400" b="1" i="1" dirty="0">
              <a:solidFill>
                <a:srgbClr val="990099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57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0960" y="327802"/>
            <a:ext cx="3537857" cy="483961"/>
          </a:xfrm>
        </p:spPr>
        <p:txBody>
          <a:bodyPr/>
          <a:lstStyle/>
          <a:p>
            <a:r>
              <a:rPr lang="en-GB" sz="2200" b="1" dirty="0">
                <a:solidFill>
                  <a:srgbClr val="990099"/>
                </a:solidFill>
              </a:rPr>
              <a:t>Insights and Outcomes</a:t>
            </a:r>
            <a:endParaRPr lang="pl-PL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029" y="913363"/>
            <a:ext cx="7521238" cy="55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6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F5C92A4-8A15-40FE-9E46-F01C94AF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09" y="331901"/>
            <a:ext cx="9802616" cy="381000"/>
          </a:xfrm>
        </p:spPr>
        <p:txBody>
          <a:bodyPr>
            <a:noAutofit/>
          </a:bodyPr>
          <a:lstStyle/>
          <a:p>
            <a:r>
              <a:rPr lang="en-GB" sz="2200" b="1" dirty="0">
                <a:solidFill>
                  <a:srgbClr val="990099"/>
                </a:solidFill>
              </a:rPr>
              <a:t>Questions:</a:t>
            </a:r>
            <a:endParaRPr lang="de-AT" sz="2200" b="1" dirty="0">
              <a:solidFill>
                <a:srgbClr val="990099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B70B08-E534-4981-B493-BA7B62E08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A11B-BB40-49F2-BC79-AD48D123694E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ACD96998-E20C-4F47-9720-4B7728DBD3DB}"/>
              </a:ext>
            </a:extLst>
          </p:cNvPr>
          <p:cNvSpPr txBox="1">
            <a:spLocks/>
          </p:cNvSpPr>
          <p:nvPr/>
        </p:nvSpPr>
        <p:spPr>
          <a:xfrm>
            <a:off x="515409" y="1333910"/>
            <a:ext cx="10586700" cy="5040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One of the factors of success is: “Teachers are the key!” – Do you agree and what is needed, that they can be the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key?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i="1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What can the Teacher 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Training Innovation Toolkit on Open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Schooling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contribute to this?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i="1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In 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brief, what is the potential of Open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Schooling in teaching scenarios? What do teachers need to know?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i="1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How 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can interested parties make use of the toolkit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en-US" sz="1600" i="1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en-US" sz="1600" i="1" dirty="0" smtClean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i="1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9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F5C92A4-8A15-40FE-9E46-F01C94AF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09" y="341327"/>
            <a:ext cx="9802616" cy="381000"/>
          </a:xfrm>
        </p:spPr>
        <p:txBody>
          <a:bodyPr>
            <a:noAutofit/>
          </a:bodyPr>
          <a:lstStyle/>
          <a:p>
            <a:endParaRPr lang="de-AT" sz="2200" b="1" dirty="0">
              <a:solidFill>
                <a:srgbClr val="990099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B70B08-E534-4981-B493-BA7B62E08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A11B-BB40-49F2-BC79-AD48D123694E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ACD96998-E20C-4F47-9720-4B7728DBD3DB}"/>
              </a:ext>
            </a:extLst>
          </p:cNvPr>
          <p:cNvSpPr txBox="1">
            <a:spLocks/>
          </p:cNvSpPr>
          <p:nvPr/>
        </p:nvSpPr>
        <p:spPr>
          <a:xfrm>
            <a:off x="515409" y="1333910"/>
            <a:ext cx="10586700" cy="5040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GB" sz="4400" b="1" dirty="0" smtClean="0">
              <a:solidFill>
                <a:srgbClr val="990099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4400" b="1" dirty="0" smtClean="0">
                <a:solidFill>
                  <a:srgbClr val="990099"/>
                </a:solidFill>
              </a:rPr>
              <a:t>Where does policy come in and how to advocate for it?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4400" b="1" dirty="0">
              <a:solidFill>
                <a:srgbClr val="990099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400" b="1" i="1" dirty="0" smtClean="0">
                <a:solidFill>
                  <a:srgbClr val="990099"/>
                </a:solidFill>
              </a:rPr>
              <a:t>The </a:t>
            </a:r>
            <a:r>
              <a:rPr lang="de-DE" sz="4400" b="1" i="1" dirty="0" err="1" smtClean="0">
                <a:solidFill>
                  <a:srgbClr val="990099"/>
                </a:solidFill>
              </a:rPr>
              <a:t>Policy</a:t>
            </a:r>
            <a:r>
              <a:rPr lang="de-DE" sz="4400" b="1" i="1" dirty="0" smtClean="0">
                <a:solidFill>
                  <a:srgbClr val="990099"/>
                </a:solidFill>
              </a:rPr>
              <a:t> </a:t>
            </a:r>
            <a:r>
              <a:rPr lang="de-DE" sz="4400" b="1" i="1" dirty="0" err="1" smtClean="0">
                <a:solidFill>
                  <a:srgbClr val="990099"/>
                </a:solidFill>
              </a:rPr>
              <a:t>Recommendations</a:t>
            </a:r>
            <a:r>
              <a:rPr lang="de-DE" sz="4400" b="1" i="1" dirty="0">
                <a:solidFill>
                  <a:srgbClr val="990099"/>
                </a:solidFill>
              </a:rPr>
              <a:t> </a:t>
            </a:r>
            <a:r>
              <a:rPr lang="de-DE" sz="4400" b="1" i="1" dirty="0" smtClean="0">
                <a:solidFill>
                  <a:srgbClr val="990099"/>
                </a:solidFill>
              </a:rPr>
              <a:t>&amp; </a:t>
            </a:r>
            <a:r>
              <a:rPr lang="de-DE" sz="4400" b="1" i="1" dirty="0" err="1" smtClean="0">
                <a:solidFill>
                  <a:srgbClr val="990099"/>
                </a:solidFill>
              </a:rPr>
              <a:t>the</a:t>
            </a:r>
            <a:r>
              <a:rPr lang="de-DE" sz="4400" b="1" i="1" dirty="0" smtClean="0">
                <a:solidFill>
                  <a:srgbClr val="990099"/>
                </a:solidFill>
              </a:rPr>
              <a:t> </a:t>
            </a:r>
            <a:r>
              <a:rPr lang="de-DE" sz="4400" b="1" i="1" dirty="0" err="1" smtClean="0">
                <a:solidFill>
                  <a:srgbClr val="990099"/>
                </a:solidFill>
              </a:rPr>
              <a:t>Advocacy</a:t>
            </a:r>
            <a:r>
              <a:rPr lang="de-DE" sz="4400" b="1" i="1" dirty="0" smtClean="0">
                <a:solidFill>
                  <a:srgbClr val="990099"/>
                </a:solidFill>
              </a:rPr>
              <a:t> Toolkit</a:t>
            </a:r>
            <a:endParaRPr lang="en-GB" sz="4400" b="1" i="1" dirty="0">
              <a:solidFill>
                <a:srgbClr val="990099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0960" y="327802"/>
            <a:ext cx="3537857" cy="483961"/>
          </a:xfrm>
        </p:spPr>
        <p:txBody>
          <a:bodyPr/>
          <a:lstStyle/>
          <a:p>
            <a:r>
              <a:rPr lang="en-GB" sz="2200" b="1" dirty="0">
                <a:solidFill>
                  <a:srgbClr val="990099"/>
                </a:solidFill>
              </a:rPr>
              <a:t>Insights and Outcomes</a:t>
            </a:r>
            <a:endParaRPr lang="pl-PL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162" y="862012"/>
            <a:ext cx="7305675" cy="51339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840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F5C92A4-8A15-40FE-9E46-F01C94AF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09" y="331901"/>
            <a:ext cx="9802616" cy="381000"/>
          </a:xfrm>
        </p:spPr>
        <p:txBody>
          <a:bodyPr>
            <a:noAutofit/>
          </a:bodyPr>
          <a:lstStyle/>
          <a:p>
            <a:r>
              <a:rPr lang="en-GB" sz="2200" b="1" dirty="0">
                <a:solidFill>
                  <a:srgbClr val="990099"/>
                </a:solidFill>
              </a:rPr>
              <a:t>Questions:</a:t>
            </a:r>
            <a:endParaRPr lang="de-AT" sz="2200" b="1" dirty="0">
              <a:solidFill>
                <a:srgbClr val="990099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B70B08-E534-4981-B493-BA7B62E08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A11B-BB40-49F2-BC79-AD48D123694E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ACD96998-E20C-4F47-9720-4B7728DBD3DB}"/>
              </a:ext>
            </a:extLst>
          </p:cNvPr>
          <p:cNvSpPr txBox="1">
            <a:spLocks/>
          </p:cNvSpPr>
          <p:nvPr/>
        </p:nvSpPr>
        <p:spPr>
          <a:xfrm>
            <a:off x="515409" y="1333910"/>
            <a:ext cx="10586700" cy="5040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Why is advocacy relevant for open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schooling?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en-US" sz="1600" i="1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You worked on a Advocacy toolkit. How can practitioners make use of the advocacy toolkit?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i="1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We already heard about the key activities of PHERECLOS on a local and on a Transnational level! What is the difference between local and international policy work, and which part of the work is more efficient and powerful?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i="1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Policy work reminds us a little bit like strategic planning of a ship tour, including instruments to influence captains decisions. What are the main 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recommendations for policy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on this new journey towards Open Schooling?</a:t>
            </a:r>
            <a:endParaRPr lang="en-US" sz="1600" i="1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lang="en-GB" sz="16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59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F5C92A4-8A15-40FE-9E46-F01C94AF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09" y="341327"/>
            <a:ext cx="9802616" cy="381000"/>
          </a:xfrm>
        </p:spPr>
        <p:txBody>
          <a:bodyPr>
            <a:noAutofit/>
          </a:bodyPr>
          <a:lstStyle/>
          <a:p>
            <a:endParaRPr lang="de-AT" sz="2200" b="1" dirty="0">
              <a:solidFill>
                <a:srgbClr val="990099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B70B08-E534-4981-B493-BA7B62E08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A11B-BB40-49F2-BC79-AD48D123694E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ACD96998-E20C-4F47-9720-4B7728DBD3DB}"/>
              </a:ext>
            </a:extLst>
          </p:cNvPr>
          <p:cNvSpPr txBox="1">
            <a:spLocks/>
          </p:cNvSpPr>
          <p:nvPr/>
        </p:nvSpPr>
        <p:spPr>
          <a:xfrm>
            <a:off x="515409" y="1333910"/>
            <a:ext cx="10586700" cy="5040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GB" sz="4400" b="1" dirty="0" smtClean="0">
              <a:solidFill>
                <a:srgbClr val="990099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4400" b="1" dirty="0" smtClean="0">
                <a:solidFill>
                  <a:srgbClr val="990099"/>
                </a:solidFill>
              </a:rPr>
              <a:t>What is the legacy of the PHERECLOS project?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4400" b="1" dirty="0">
              <a:solidFill>
                <a:srgbClr val="990099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400" b="1" i="1" dirty="0" smtClean="0">
                <a:solidFill>
                  <a:srgbClr val="990099"/>
                </a:solidFill>
              </a:rPr>
              <a:t>The </a:t>
            </a:r>
            <a:r>
              <a:rPr lang="de-DE" sz="4400" b="1" i="1" dirty="0" smtClean="0">
                <a:solidFill>
                  <a:srgbClr val="990099"/>
                </a:solidFill>
              </a:rPr>
              <a:t>PHERECLOS White Book on Open </a:t>
            </a:r>
            <a:r>
              <a:rPr lang="de-DE" sz="4400" b="1" i="1" dirty="0" err="1" smtClean="0">
                <a:solidFill>
                  <a:srgbClr val="990099"/>
                </a:solidFill>
              </a:rPr>
              <a:t>Schooling</a:t>
            </a:r>
            <a:endParaRPr lang="en-GB" sz="4400" b="1" i="1" dirty="0">
              <a:solidFill>
                <a:srgbClr val="990099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2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F5C92A4-8A15-40FE-9E46-F01C94AF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08" y="304326"/>
            <a:ext cx="9802616" cy="381000"/>
          </a:xfrm>
        </p:spPr>
        <p:txBody>
          <a:bodyPr>
            <a:noAutofit/>
          </a:bodyPr>
          <a:lstStyle/>
          <a:p>
            <a:r>
              <a:rPr lang="de-AT" sz="2200" b="1" dirty="0" smtClean="0">
                <a:solidFill>
                  <a:srgbClr val="990099"/>
                </a:solidFill>
              </a:rPr>
              <a:t>Who </a:t>
            </a:r>
            <a:r>
              <a:rPr lang="de-AT" sz="2200" b="1" dirty="0" err="1" smtClean="0">
                <a:solidFill>
                  <a:srgbClr val="990099"/>
                </a:solidFill>
              </a:rPr>
              <a:t>we</a:t>
            </a:r>
            <a:r>
              <a:rPr lang="de-AT" sz="2200" b="1" dirty="0" smtClean="0">
                <a:solidFill>
                  <a:srgbClr val="990099"/>
                </a:solidFill>
              </a:rPr>
              <a:t> </a:t>
            </a:r>
            <a:r>
              <a:rPr lang="de-AT" sz="2200" b="1" dirty="0" err="1" smtClean="0">
                <a:solidFill>
                  <a:srgbClr val="990099"/>
                </a:solidFill>
              </a:rPr>
              <a:t>are</a:t>
            </a:r>
            <a:r>
              <a:rPr lang="de-AT" sz="2200" b="1" dirty="0" smtClean="0">
                <a:solidFill>
                  <a:srgbClr val="990099"/>
                </a:solidFill>
              </a:rPr>
              <a:t> – The </a:t>
            </a:r>
            <a:r>
              <a:rPr lang="de-AT" sz="2200" b="1" dirty="0" err="1" smtClean="0">
                <a:solidFill>
                  <a:srgbClr val="990099"/>
                </a:solidFill>
              </a:rPr>
              <a:t>project</a:t>
            </a:r>
            <a:r>
              <a:rPr lang="de-AT" sz="2200" b="1" dirty="0" smtClean="0">
                <a:solidFill>
                  <a:srgbClr val="990099"/>
                </a:solidFill>
              </a:rPr>
              <a:t> </a:t>
            </a:r>
            <a:r>
              <a:rPr lang="de-AT" sz="2200" b="1" dirty="0" err="1" smtClean="0">
                <a:solidFill>
                  <a:srgbClr val="990099"/>
                </a:solidFill>
              </a:rPr>
              <a:t>Consortium</a:t>
            </a:r>
            <a:r>
              <a:rPr lang="de-AT" sz="2200" b="1" dirty="0" smtClean="0">
                <a:solidFill>
                  <a:srgbClr val="990099"/>
                </a:solidFill>
              </a:rPr>
              <a:t> …</a:t>
            </a:r>
            <a:endParaRPr lang="de-AT" sz="2200" b="1" dirty="0">
              <a:solidFill>
                <a:srgbClr val="990099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B70B08-E534-4981-B493-BA7B62E08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A11B-BB40-49F2-BC79-AD48D123694E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ACD96998-E20C-4F47-9720-4B7728DBD3DB}"/>
              </a:ext>
            </a:extLst>
          </p:cNvPr>
          <p:cNvSpPr txBox="1">
            <a:spLocks/>
          </p:cNvSpPr>
          <p:nvPr/>
        </p:nvSpPr>
        <p:spPr>
          <a:xfrm>
            <a:off x="515408" y="1342223"/>
            <a:ext cx="10673051" cy="504031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800" b="1" i="1" dirty="0">
                <a:solidFill>
                  <a:srgbClr val="990099"/>
                </a:solidFill>
                <a:latin typeface="+mj-lt"/>
                <a:ea typeface="+mj-ea"/>
                <a:cs typeface="+mj-cs"/>
              </a:rPr>
              <a:t>15 </a:t>
            </a:r>
            <a:r>
              <a:rPr lang="de-DE" sz="1800" b="1" i="1" dirty="0" smtClean="0">
                <a:solidFill>
                  <a:srgbClr val="990099"/>
                </a:solidFill>
                <a:latin typeface="+mj-lt"/>
                <a:ea typeface="+mj-ea"/>
                <a:cs typeface="+mj-cs"/>
              </a:rPr>
              <a:t>Partners …</a:t>
            </a:r>
            <a:endParaRPr lang="de-DE" sz="1800" b="1" i="1" dirty="0">
              <a:solidFill>
                <a:srgbClr val="990099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800" b="1" i="1" dirty="0">
                <a:solidFill>
                  <a:srgbClr val="990099"/>
                </a:solidFill>
                <a:latin typeface="+mj-lt"/>
                <a:ea typeface="+mj-ea"/>
                <a:cs typeface="+mj-cs"/>
              </a:rPr>
              <a:t>10 Countries </a:t>
            </a:r>
            <a:r>
              <a:rPr lang="de-DE" sz="1800" b="1" i="1" dirty="0" smtClean="0">
                <a:solidFill>
                  <a:srgbClr val="990099"/>
                </a:solidFill>
                <a:latin typeface="+mj-lt"/>
                <a:ea typeface="+mj-ea"/>
                <a:cs typeface="+mj-cs"/>
              </a:rPr>
              <a:t>…</a:t>
            </a:r>
            <a:endParaRPr lang="de-DE" sz="1800" b="1" i="1" dirty="0">
              <a:solidFill>
                <a:srgbClr val="990099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400" b="1" dirty="0" smtClean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Vienna University Children’s Office </a:t>
            </a:r>
            <a:r>
              <a:rPr lang="en-GB" sz="14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– Austria – Coordinator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	</a:t>
            </a:r>
            <a:r>
              <a:rPr lang="en-GB" sz="14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	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SYNYO GmbH  </a:t>
            </a:r>
            <a:r>
              <a:rPr lang="en-GB" sz="14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- Austria – Technical Background</a:t>
            </a:r>
            <a:endParaRPr lang="en-GB" sz="14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 err="1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Universität</a:t>
            </a:r>
            <a:r>
              <a:rPr lang="en-GB" sz="1400" b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Innsbruck </a:t>
            </a:r>
            <a:r>
              <a:rPr lang="en-GB" sz="14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– Austria – Knowledge platform, good practise library</a:t>
            </a:r>
            <a:r>
              <a:rPr lang="en-GB" sz="14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	</a:t>
            </a:r>
            <a:r>
              <a:rPr lang="en-GB" sz="14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	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 err="1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Uniwersytet</a:t>
            </a:r>
            <a:r>
              <a:rPr lang="en-GB" sz="1400" b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GB" sz="1400" b="1" dirty="0" err="1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Slaski</a:t>
            </a:r>
            <a:r>
              <a:rPr lang="en-GB" sz="1400" b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GB" sz="14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– Poland – Transnational Mentoring Partnerships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 err="1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Universität</a:t>
            </a:r>
            <a:r>
              <a:rPr lang="en-GB" sz="1400" b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Wien </a:t>
            </a:r>
            <a:r>
              <a:rPr lang="en-GB" sz="14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– Austria – Implementation Studies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400" dirty="0" smtClean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 err="1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Universitatea</a:t>
            </a:r>
            <a:r>
              <a:rPr lang="en-GB" sz="1400" b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Copiilor</a:t>
            </a:r>
            <a:r>
              <a:rPr lang="en-GB" sz="1400" b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GB" sz="14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– Romania – Dissemination &amp; Children’s Perspective</a:t>
            </a:r>
            <a:endParaRPr lang="en-GB" sz="14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	</a:t>
            </a:r>
            <a:r>
              <a:rPr lang="en-GB" sz="14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				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European </a:t>
            </a:r>
            <a:r>
              <a:rPr lang="en-GB" sz="1400" b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School Heads </a:t>
            </a:r>
            <a:r>
              <a:rPr lang="en-GB" sz="1400" b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Association </a:t>
            </a:r>
            <a:r>
              <a:rPr lang="en-GB" sz="14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- Netherlands - School heads’ </a:t>
            </a:r>
            <a:r>
              <a:rPr lang="en-GB" sz="14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p</a:t>
            </a:r>
            <a:r>
              <a:rPr lang="en-GB" sz="14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erspective	</a:t>
            </a:r>
            <a:endParaRPr lang="en-GB" sz="14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International </a:t>
            </a:r>
            <a:r>
              <a:rPr lang="en-GB" sz="1400" b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Parents Alliance </a:t>
            </a:r>
            <a:r>
              <a:rPr lang="en-GB" sz="14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– Netherlands – Parents’ perspective</a:t>
            </a:r>
            <a:endParaRPr lang="en-GB" sz="14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Teacher </a:t>
            </a:r>
            <a:r>
              <a:rPr lang="en-GB" sz="1400" b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Scientist Network </a:t>
            </a:r>
            <a:r>
              <a:rPr lang="en-GB" sz="1400" b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GB" sz="14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– United </a:t>
            </a:r>
            <a:r>
              <a:rPr lang="en-GB" sz="14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Kingdom – Teachers’/Training perspective </a:t>
            </a:r>
            <a:endParaRPr lang="en-GB" sz="14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 err="1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Kobenhavns</a:t>
            </a:r>
            <a:r>
              <a:rPr lang="en-GB" sz="1400" b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GB" sz="1400" b="1" dirty="0" err="1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Universitet</a:t>
            </a:r>
            <a:r>
              <a:rPr lang="en-GB" sz="1400" b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GB" sz="14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– Denmark – Teachers’/Training  </a:t>
            </a:r>
            <a:r>
              <a:rPr lang="en-GB" sz="14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p</a:t>
            </a:r>
            <a:r>
              <a:rPr lang="en-GB" sz="14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erspective</a:t>
            </a:r>
            <a:endParaRPr lang="en-GB" sz="14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4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 err="1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Snellman-instituutti</a:t>
            </a:r>
            <a:r>
              <a:rPr lang="en-GB" sz="14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– Finland </a:t>
            </a:r>
            <a:r>
              <a:rPr lang="en-GB" sz="14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– </a:t>
            </a:r>
            <a:r>
              <a:rPr lang="en-GB" sz="14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LEC Kuopio</a:t>
            </a:r>
            <a:endParaRPr lang="en-GB" sz="14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 err="1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Politechnika</a:t>
            </a:r>
            <a:r>
              <a:rPr lang="en-GB" sz="1400" b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Łódzka</a:t>
            </a:r>
            <a:r>
              <a:rPr lang="en-GB" sz="1400" b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GB" sz="14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– Poland  – </a:t>
            </a:r>
            <a:r>
              <a:rPr lang="en-GB" sz="14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LEC </a:t>
            </a:r>
            <a:r>
              <a:rPr lang="en-GB" sz="1400" dirty="0" err="1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Łodz</a:t>
            </a:r>
            <a:endParaRPr lang="en-GB" sz="14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 err="1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Universidade</a:t>
            </a:r>
            <a:r>
              <a:rPr lang="en-GB" sz="1400" b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do Porto </a:t>
            </a:r>
            <a:r>
              <a:rPr lang="en-GB" sz="14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– Portugal  – </a:t>
            </a:r>
            <a:r>
              <a:rPr lang="en-GB" sz="14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LEC Porto</a:t>
            </a:r>
            <a:endParaRPr lang="en-GB" sz="14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S.I.S.S.A. </a:t>
            </a:r>
            <a:r>
              <a:rPr lang="en-GB" sz="1400" b="1" dirty="0" err="1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Medialab</a:t>
            </a:r>
            <a:r>
              <a:rPr lang="en-GB" sz="1400" b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 </a:t>
            </a:r>
            <a:r>
              <a:rPr lang="en-GB" sz="14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- Italy – </a:t>
            </a:r>
            <a:r>
              <a:rPr lang="en-GB" sz="14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LEC Trieste</a:t>
            </a:r>
            <a:endParaRPr lang="en-GB" sz="14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Universidad EAFIT </a:t>
            </a:r>
            <a:r>
              <a:rPr lang="en-GB" sz="14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– Colombia  – </a:t>
            </a:r>
            <a:r>
              <a:rPr lang="en-GB" sz="14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LEC Medellin</a:t>
            </a:r>
            <a:endParaRPr lang="en-GB" sz="14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Vienna </a:t>
            </a:r>
            <a:r>
              <a:rPr lang="en-GB" sz="1400" b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University Children’s </a:t>
            </a:r>
            <a:r>
              <a:rPr lang="en-GB" sz="1400" b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Office </a:t>
            </a:r>
            <a:r>
              <a:rPr lang="en-GB" sz="14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– Austria  – </a:t>
            </a:r>
            <a:r>
              <a:rPr lang="en-GB" sz="14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LEC Vienna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5598756" y="1824104"/>
            <a:ext cx="6185807" cy="4373856"/>
            <a:chOff x="5598756" y="1333910"/>
            <a:chExt cx="6185807" cy="4373856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51431" y="1333910"/>
              <a:ext cx="3833132" cy="4373856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8756" y="4917191"/>
              <a:ext cx="2352675" cy="790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939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0960" y="327802"/>
            <a:ext cx="3537857" cy="483961"/>
          </a:xfrm>
        </p:spPr>
        <p:txBody>
          <a:bodyPr/>
          <a:lstStyle/>
          <a:p>
            <a:r>
              <a:rPr lang="en-GB" sz="2200" b="1" dirty="0">
                <a:solidFill>
                  <a:srgbClr val="990099"/>
                </a:solidFill>
              </a:rPr>
              <a:t>Insights and Outcomes</a:t>
            </a:r>
            <a:endParaRPr lang="pl-PL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247" y="811763"/>
            <a:ext cx="7824925" cy="54063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5818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F5C92A4-8A15-40FE-9E46-F01C94AF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09" y="331901"/>
            <a:ext cx="9802616" cy="381000"/>
          </a:xfrm>
        </p:spPr>
        <p:txBody>
          <a:bodyPr>
            <a:noAutofit/>
          </a:bodyPr>
          <a:lstStyle/>
          <a:p>
            <a:r>
              <a:rPr lang="en-GB" sz="2200" b="1" dirty="0">
                <a:solidFill>
                  <a:srgbClr val="990099"/>
                </a:solidFill>
              </a:rPr>
              <a:t>Questions:</a:t>
            </a:r>
            <a:endParaRPr lang="de-AT" sz="2200" b="1" dirty="0">
              <a:solidFill>
                <a:srgbClr val="990099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B70B08-E534-4981-B493-BA7B62E08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A11B-BB40-49F2-BC79-AD48D123694E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ACD96998-E20C-4F47-9720-4B7728DBD3DB}"/>
              </a:ext>
            </a:extLst>
          </p:cNvPr>
          <p:cNvSpPr txBox="1">
            <a:spLocks/>
          </p:cNvSpPr>
          <p:nvPr/>
        </p:nvSpPr>
        <p:spPr>
          <a:xfrm>
            <a:off x="515409" y="1333910"/>
            <a:ext cx="10586700" cy="5040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What 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is the purpose of the </a:t>
            </a:r>
            <a:r>
              <a:rPr lang="en-US" sz="1600" i="1" dirty="0" err="1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Whitebook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on Open Schooling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? (Silvia)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en-US" sz="1600" i="1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You worked like a cruise writer or a travel reporter and joined the team in the last chapter of the journey. After compiling the chapters of the White book, how would you describe the “PHERECLOS ship”? (Karen)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en-US" sz="1600" i="1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Just 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as important as the product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- the </a:t>
            </a:r>
            <a:r>
              <a:rPr lang="en-US" sz="1600" i="1" dirty="0" err="1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Whitebook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- is 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the moment when it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is 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published. And that is this conference! When you look at the </a:t>
            </a:r>
            <a:r>
              <a:rPr lang="en-US" sz="1600" i="1" dirty="0" err="1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programme</a:t>
            </a:r>
            <a:r>
              <a:rPr lang="en-US" sz="1600" i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and the </a:t>
            </a:r>
            <a:r>
              <a:rPr lang="en-US" sz="1600" i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audience – do you think reached the final harbor? Or do you see some islands to explore? </a:t>
            </a:r>
            <a:r>
              <a:rPr lang="en-US" sz="1600" i="1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(Laura)</a:t>
            </a:r>
            <a:endParaRPr lang="en-US" sz="1600" i="1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95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0960" y="327802"/>
            <a:ext cx="3537857" cy="483961"/>
          </a:xfrm>
        </p:spPr>
        <p:txBody>
          <a:bodyPr/>
          <a:lstStyle/>
          <a:p>
            <a:r>
              <a:rPr lang="en-GB" sz="2200" b="1" dirty="0">
                <a:solidFill>
                  <a:srgbClr val="990099"/>
                </a:solidFill>
              </a:rPr>
              <a:t>Insights and Outcomes</a:t>
            </a:r>
            <a:endParaRPr lang="pl-PL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F5C92A4-8A15-40FE-9E46-F01C94AF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09" y="341327"/>
            <a:ext cx="9802616" cy="381000"/>
          </a:xfrm>
        </p:spPr>
        <p:txBody>
          <a:bodyPr>
            <a:noAutofit/>
          </a:bodyPr>
          <a:lstStyle/>
          <a:p>
            <a:endParaRPr lang="de-AT" sz="2200" b="1" dirty="0">
              <a:solidFill>
                <a:srgbClr val="990099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B70B08-E534-4981-B493-BA7B62E08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A11B-BB40-49F2-BC79-AD48D123694E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ACD96998-E20C-4F47-9720-4B7728DBD3DB}"/>
              </a:ext>
            </a:extLst>
          </p:cNvPr>
          <p:cNvSpPr txBox="1">
            <a:spLocks/>
          </p:cNvSpPr>
          <p:nvPr/>
        </p:nvSpPr>
        <p:spPr>
          <a:xfrm>
            <a:off x="515409" y="1333910"/>
            <a:ext cx="10586700" cy="5040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GB" sz="4400" b="1" dirty="0" smtClean="0">
              <a:solidFill>
                <a:srgbClr val="990099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613" y="2024317"/>
            <a:ext cx="5538787" cy="319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5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F5C92A4-8A15-40FE-9E46-F01C94AF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09" y="341327"/>
            <a:ext cx="9802616" cy="381000"/>
          </a:xfrm>
        </p:spPr>
        <p:txBody>
          <a:bodyPr>
            <a:noAutofit/>
          </a:bodyPr>
          <a:lstStyle/>
          <a:p>
            <a:endParaRPr lang="de-AT" sz="2200" b="1" dirty="0">
              <a:solidFill>
                <a:srgbClr val="990099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B70B08-E534-4981-B493-BA7B62E08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A11B-BB40-49F2-BC79-AD48D123694E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ACD96998-E20C-4F47-9720-4B7728DBD3DB}"/>
              </a:ext>
            </a:extLst>
          </p:cNvPr>
          <p:cNvSpPr txBox="1">
            <a:spLocks/>
          </p:cNvSpPr>
          <p:nvPr/>
        </p:nvSpPr>
        <p:spPr>
          <a:xfrm>
            <a:off x="515409" y="1333910"/>
            <a:ext cx="10586700" cy="5040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GB" sz="4400" b="1" dirty="0" smtClean="0">
              <a:solidFill>
                <a:srgbClr val="990099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4400" b="1" dirty="0">
              <a:solidFill>
                <a:srgbClr val="990099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4400" b="1" dirty="0" smtClean="0">
                <a:solidFill>
                  <a:srgbClr val="990099"/>
                </a:solidFill>
              </a:rPr>
              <a:t>The </a:t>
            </a:r>
            <a:r>
              <a:rPr lang="en-GB" sz="4400" b="1" dirty="0">
                <a:solidFill>
                  <a:srgbClr val="990099"/>
                </a:solidFill>
              </a:rPr>
              <a:t>PHERCLOS approach …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b="1" dirty="0" smtClean="0">
              <a:solidFill>
                <a:schemeClr val="tx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9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348DA-EC48-FE45-92B2-5D46C490BE31}"/>
              </a:ext>
            </a:extLst>
          </p:cNvPr>
          <p:cNvSpPr txBox="1"/>
          <p:nvPr/>
        </p:nvSpPr>
        <p:spPr>
          <a:xfrm>
            <a:off x="4244052" y="306186"/>
            <a:ext cx="37039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990099"/>
                </a:solidFill>
                <a:latin typeface="+mj-lt"/>
                <a:ea typeface="+mj-ea"/>
                <a:cs typeface="+mj-cs"/>
              </a:rPr>
              <a:t>Phereclos is based upon 3 ideas</a:t>
            </a:r>
            <a:endParaRPr lang="en-US" sz="2200" b="1" dirty="0">
              <a:solidFill>
                <a:srgbClr val="99009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462A8-68E0-1249-A1AE-F5B2E734CF12}"/>
              </a:ext>
            </a:extLst>
          </p:cNvPr>
          <p:cNvSpPr txBox="1"/>
          <p:nvPr/>
        </p:nvSpPr>
        <p:spPr>
          <a:xfrm>
            <a:off x="4352579" y="668604"/>
            <a:ext cx="3485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pc="150" dirty="0" smtClean="0">
                <a:solidFill>
                  <a:schemeClr val="bg1">
                    <a:lumMod val="65000"/>
                  </a:schemeClr>
                </a:solidFill>
                <a:cs typeface="Poppins Light" pitchFamily="2" charset="77"/>
              </a:rPr>
              <a:t>- The conceptual framework -</a:t>
            </a:r>
            <a:endParaRPr lang="en-US" spc="150" dirty="0">
              <a:solidFill>
                <a:schemeClr val="bg1">
                  <a:lumMod val="65000"/>
                </a:schemeClr>
              </a:solidFill>
              <a:cs typeface="Poppins Light" pitchFamily="2" charset="77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D0CA855-5967-074E-8959-D08CAE71EA48}"/>
              </a:ext>
            </a:extLst>
          </p:cNvPr>
          <p:cNvSpPr/>
          <p:nvPr/>
        </p:nvSpPr>
        <p:spPr>
          <a:xfrm>
            <a:off x="4429443" y="1678006"/>
            <a:ext cx="1666558" cy="2122905"/>
          </a:xfrm>
          <a:custGeom>
            <a:avLst/>
            <a:gdLst>
              <a:gd name="connsiteX0" fmla="*/ 3043990 w 4779287"/>
              <a:gd name="connsiteY0" fmla="*/ 0 h 6087981"/>
              <a:gd name="connsiteX1" fmla="*/ 4745914 w 4779287"/>
              <a:gd name="connsiteY1" fmla="*/ 519866 h 6087981"/>
              <a:gd name="connsiteX2" fmla="*/ 4779287 w 4779287"/>
              <a:gd name="connsiteY2" fmla="*/ 544822 h 6087981"/>
              <a:gd name="connsiteX3" fmla="*/ 4578323 w 4779287"/>
              <a:gd name="connsiteY3" fmla="*/ 695099 h 6087981"/>
              <a:gd name="connsiteX4" fmla="*/ 3470593 w 4779287"/>
              <a:gd name="connsiteY4" fmla="*/ 3043990 h 6087981"/>
              <a:gd name="connsiteX5" fmla="*/ 3474554 w 4779287"/>
              <a:gd name="connsiteY5" fmla="*/ 3200633 h 6087981"/>
              <a:gd name="connsiteX6" fmla="*/ 3484779 w 4779287"/>
              <a:gd name="connsiteY6" fmla="*/ 3335101 h 6087981"/>
              <a:gd name="connsiteX7" fmla="*/ 3326426 w 4779287"/>
              <a:gd name="connsiteY7" fmla="*/ 3411383 h 6087981"/>
              <a:gd name="connsiteX8" fmla="*/ 2599280 w 4779287"/>
              <a:gd name="connsiteY8" fmla="*/ 3961529 h 6087981"/>
              <a:gd name="connsiteX9" fmla="*/ 2599279 w 4779287"/>
              <a:gd name="connsiteY9" fmla="*/ 3961530 h 6087981"/>
              <a:gd name="connsiteX10" fmla="*/ 2730661 w 4779287"/>
              <a:gd name="connsiteY10" fmla="*/ 3834765 h 6087981"/>
              <a:gd name="connsiteX11" fmla="*/ 3326425 w 4779287"/>
              <a:gd name="connsiteY11" fmla="*/ 3411384 h 6087981"/>
              <a:gd name="connsiteX12" fmla="*/ 3484778 w 4779287"/>
              <a:gd name="connsiteY12" fmla="*/ 3335102 h 6087981"/>
              <a:gd name="connsiteX13" fmla="*/ 3486308 w 4779287"/>
              <a:gd name="connsiteY13" fmla="*/ 3355221 h 6087981"/>
              <a:gd name="connsiteX14" fmla="*/ 4578322 w 4779287"/>
              <a:gd name="connsiteY14" fmla="*/ 5392882 h 6087981"/>
              <a:gd name="connsiteX15" fmla="*/ 4779286 w 4779287"/>
              <a:gd name="connsiteY15" fmla="*/ 5543160 h 6087981"/>
              <a:gd name="connsiteX16" fmla="*/ 4745913 w 4779287"/>
              <a:gd name="connsiteY16" fmla="*/ 5568115 h 6087981"/>
              <a:gd name="connsiteX17" fmla="*/ 3043989 w 4779287"/>
              <a:gd name="connsiteY17" fmla="*/ 6087981 h 6087981"/>
              <a:gd name="connsiteX18" fmla="*/ 1859131 w 4779287"/>
              <a:gd name="connsiteY18" fmla="*/ 5848769 h 6087981"/>
              <a:gd name="connsiteX19" fmla="*/ 1747702 w 4779287"/>
              <a:gd name="connsiteY19" fmla="*/ 5795091 h 6087981"/>
              <a:gd name="connsiteX20" fmla="*/ 1747702 w 4779287"/>
              <a:gd name="connsiteY20" fmla="*/ 5795090 h 6087981"/>
              <a:gd name="connsiteX21" fmla="*/ 1593044 w 4779287"/>
              <a:gd name="connsiteY21" fmla="*/ 5720587 h 6087981"/>
              <a:gd name="connsiteX22" fmla="*/ 0 w 4779287"/>
              <a:gd name="connsiteY22" fmla="*/ 3043990 h 6087981"/>
              <a:gd name="connsiteX23" fmla="*/ 3043990 w 4779287"/>
              <a:gd name="connsiteY23" fmla="*/ 0 h 6087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9287" h="6087981">
                <a:moveTo>
                  <a:pt x="3043990" y="0"/>
                </a:moveTo>
                <a:cubicBezTo>
                  <a:pt x="3674421" y="0"/>
                  <a:pt x="4260090" y="191650"/>
                  <a:pt x="4745914" y="519866"/>
                </a:cubicBezTo>
                <a:lnTo>
                  <a:pt x="4779287" y="544822"/>
                </a:lnTo>
                <a:lnTo>
                  <a:pt x="4578323" y="695099"/>
                </a:lnTo>
                <a:cubicBezTo>
                  <a:pt x="3901804" y="1253412"/>
                  <a:pt x="3470593" y="2098344"/>
                  <a:pt x="3470593" y="3043990"/>
                </a:cubicBezTo>
                <a:cubicBezTo>
                  <a:pt x="3470593" y="3096526"/>
                  <a:pt x="3471924" y="3148751"/>
                  <a:pt x="3474554" y="3200633"/>
                </a:cubicBezTo>
                <a:lnTo>
                  <a:pt x="3484779" y="3335101"/>
                </a:lnTo>
                <a:lnTo>
                  <a:pt x="3326426" y="3411383"/>
                </a:lnTo>
                <a:cubicBezTo>
                  <a:pt x="3056855" y="3557823"/>
                  <a:pt x="2811879" y="3743799"/>
                  <a:pt x="2599280" y="3961529"/>
                </a:cubicBezTo>
                <a:lnTo>
                  <a:pt x="2599279" y="3961530"/>
                </a:lnTo>
                <a:lnTo>
                  <a:pt x="2730661" y="3834765"/>
                </a:lnTo>
                <a:cubicBezTo>
                  <a:pt x="2910852" y="3670991"/>
                  <a:pt x="3110769" y="3528536"/>
                  <a:pt x="3326425" y="3411384"/>
                </a:cubicBezTo>
                <a:lnTo>
                  <a:pt x="3484778" y="3335102"/>
                </a:lnTo>
                <a:lnTo>
                  <a:pt x="3486308" y="3355221"/>
                </a:lnTo>
                <a:cubicBezTo>
                  <a:pt x="3569445" y="4173862"/>
                  <a:pt x="3976972" y="4896604"/>
                  <a:pt x="4578322" y="5392882"/>
                </a:cubicBezTo>
                <a:lnTo>
                  <a:pt x="4779286" y="5543160"/>
                </a:lnTo>
                <a:lnTo>
                  <a:pt x="4745913" y="5568115"/>
                </a:lnTo>
                <a:cubicBezTo>
                  <a:pt x="4260089" y="5896331"/>
                  <a:pt x="3674420" y="6087981"/>
                  <a:pt x="3043989" y="6087981"/>
                </a:cubicBezTo>
                <a:cubicBezTo>
                  <a:pt x="2623702" y="6087981"/>
                  <a:pt x="2223309" y="6002803"/>
                  <a:pt x="1859131" y="5848769"/>
                </a:cubicBezTo>
                <a:lnTo>
                  <a:pt x="1747702" y="5795091"/>
                </a:lnTo>
                <a:lnTo>
                  <a:pt x="1747702" y="5795090"/>
                </a:lnTo>
                <a:lnTo>
                  <a:pt x="1593044" y="5720587"/>
                </a:lnTo>
                <a:cubicBezTo>
                  <a:pt x="644156" y="5205120"/>
                  <a:pt x="0" y="4199780"/>
                  <a:pt x="0" y="3043990"/>
                </a:cubicBezTo>
                <a:cubicBezTo>
                  <a:pt x="0" y="1362841"/>
                  <a:pt x="1362841" y="0"/>
                  <a:pt x="3043990" y="0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933CDDA-F12A-5647-912D-7DFC98D92015}"/>
              </a:ext>
            </a:extLst>
          </p:cNvPr>
          <p:cNvSpPr/>
          <p:nvPr/>
        </p:nvSpPr>
        <p:spPr>
          <a:xfrm>
            <a:off x="5639653" y="1678006"/>
            <a:ext cx="2122905" cy="2021393"/>
          </a:xfrm>
          <a:custGeom>
            <a:avLst/>
            <a:gdLst>
              <a:gd name="connsiteX0" fmla="*/ 3043989 w 6087979"/>
              <a:gd name="connsiteY0" fmla="*/ 0 h 5796869"/>
              <a:gd name="connsiteX1" fmla="*/ 6087979 w 6087979"/>
              <a:gd name="connsiteY1" fmla="*/ 3043990 h 5796869"/>
              <a:gd name="connsiteX2" fmla="*/ 4494935 w 6087979"/>
              <a:gd name="connsiteY2" fmla="*/ 5720587 h 5796869"/>
              <a:gd name="connsiteX3" fmla="*/ 4336582 w 6087979"/>
              <a:gd name="connsiteY3" fmla="*/ 5796869 h 5796869"/>
              <a:gd name="connsiteX4" fmla="*/ 4335052 w 6087979"/>
              <a:gd name="connsiteY4" fmla="*/ 5776750 h 5796869"/>
              <a:gd name="connsiteX5" fmla="*/ 2757724 w 6087979"/>
              <a:gd name="connsiteY5" fmla="*/ 3411383 h 5796869"/>
              <a:gd name="connsiteX6" fmla="*/ 2603065 w 6087979"/>
              <a:gd name="connsiteY6" fmla="*/ 3336880 h 5796869"/>
              <a:gd name="connsiteX7" fmla="*/ 2603065 w 6087979"/>
              <a:gd name="connsiteY7" fmla="*/ 3336879 h 5796869"/>
              <a:gd name="connsiteX8" fmla="*/ 2491637 w 6087979"/>
              <a:gd name="connsiteY8" fmla="*/ 3283201 h 5796869"/>
              <a:gd name="connsiteX9" fmla="*/ 1306779 w 6087979"/>
              <a:gd name="connsiteY9" fmla="*/ 3043989 h 5796869"/>
              <a:gd name="connsiteX10" fmla="*/ 121921 w 6087979"/>
              <a:gd name="connsiteY10" fmla="*/ 3283201 h 5796869"/>
              <a:gd name="connsiteX11" fmla="*/ 14186 w 6087979"/>
              <a:gd name="connsiteY11" fmla="*/ 3335100 h 5796869"/>
              <a:gd name="connsiteX12" fmla="*/ 3961 w 6087979"/>
              <a:gd name="connsiteY12" fmla="*/ 3200632 h 5796869"/>
              <a:gd name="connsiteX13" fmla="*/ 0 w 6087979"/>
              <a:gd name="connsiteY13" fmla="*/ 3043989 h 5796869"/>
              <a:gd name="connsiteX14" fmla="*/ 1107730 w 6087979"/>
              <a:gd name="connsiteY14" fmla="*/ 695098 h 5796869"/>
              <a:gd name="connsiteX15" fmla="*/ 1308694 w 6087979"/>
              <a:gd name="connsiteY15" fmla="*/ 544821 h 5796869"/>
              <a:gd name="connsiteX16" fmla="*/ 1308694 w 6087979"/>
              <a:gd name="connsiteY16" fmla="*/ 544821 h 5796869"/>
              <a:gd name="connsiteX17" fmla="*/ 1342065 w 6087979"/>
              <a:gd name="connsiteY17" fmla="*/ 519866 h 5796869"/>
              <a:gd name="connsiteX18" fmla="*/ 3043989 w 6087979"/>
              <a:gd name="connsiteY18" fmla="*/ 0 h 579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87979" h="5796869">
                <a:moveTo>
                  <a:pt x="3043989" y="0"/>
                </a:moveTo>
                <a:cubicBezTo>
                  <a:pt x="4725138" y="0"/>
                  <a:pt x="6087979" y="1362841"/>
                  <a:pt x="6087979" y="3043990"/>
                </a:cubicBezTo>
                <a:cubicBezTo>
                  <a:pt x="6087979" y="4199780"/>
                  <a:pt x="5443824" y="5205120"/>
                  <a:pt x="4494935" y="5720587"/>
                </a:cubicBezTo>
                <a:lnTo>
                  <a:pt x="4336582" y="5796869"/>
                </a:lnTo>
                <a:lnTo>
                  <a:pt x="4335052" y="5776750"/>
                </a:lnTo>
                <a:cubicBezTo>
                  <a:pt x="4231130" y="4753450"/>
                  <a:pt x="3620350" y="3879990"/>
                  <a:pt x="2757724" y="3411383"/>
                </a:cubicBezTo>
                <a:lnTo>
                  <a:pt x="2603065" y="3336880"/>
                </a:lnTo>
                <a:lnTo>
                  <a:pt x="2603065" y="3336879"/>
                </a:lnTo>
                <a:lnTo>
                  <a:pt x="2491637" y="3283201"/>
                </a:lnTo>
                <a:cubicBezTo>
                  <a:pt x="2127459" y="3129167"/>
                  <a:pt x="1727066" y="3043989"/>
                  <a:pt x="1306779" y="3043989"/>
                </a:cubicBezTo>
                <a:cubicBezTo>
                  <a:pt x="886492" y="3043989"/>
                  <a:pt x="486099" y="3129167"/>
                  <a:pt x="121921" y="3283201"/>
                </a:cubicBezTo>
                <a:lnTo>
                  <a:pt x="14186" y="3335100"/>
                </a:lnTo>
                <a:lnTo>
                  <a:pt x="3961" y="3200632"/>
                </a:lnTo>
                <a:cubicBezTo>
                  <a:pt x="1331" y="3148750"/>
                  <a:pt x="0" y="3096525"/>
                  <a:pt x="0" y="3043989"/>
                </a:cubicBezTo>
                <a:cubicBezTo>
                  <a:pt x="0" y="2098343"/>
                  <a:pt x="431211" y="1253411"/>
                  <a:pt x="1107730" y="695098"/>
                </a:cubicBezTo>
                <a:lnTo>
                  <a:pt x="1308694" y="544821"/>
                </a:lnTo>
                <a:lnTo>
                  <a:pt x="1308694" y="544821"/>
                </a:lnTo>
                <a:lnTo>
                  <a:pt x="1342065" y="519866"/>
                </a:lnTo>
                <a:cubicBezTo>
                  <a:pt x="1827889" y="191650"/>
                  <a:pt x="2413558" y="0"/>
                  <a:pt x="3043989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9086B985-8812-BD44-ABC2-C1757032171D}"/>
              </a:ext>
            </a:extLst>
          </p:cNvPr>
          <p:cNvSpPr/>
          <p:nvPr/>
        </p:nvSpPr>
        <p:spPr>
          <a:xfrm>
            <a:off x="5033880" y="2841590"/>
            <a:ext cx="2122905" cy="2020773"/>
          </a:xfrm>
          <a:custGeom>
            <a:avLst/>
            <a:gdLst>
              <a:gd name="connsiteX0" fmla="*/ 3045905 w 6087980"/>
              <a:gd name="connsiteY0" fmla="*/ 2206280 h 5795091"/>
              <a:gd name="connsiteX1" fmla="*/ 3079277 w 6087980"/>
              <a:gd name="connsiteY1" fmla="*/ 2231235 h 5795091"/>
              <a:gd name="connsiteX2" fmla="*/ 4781201 w 6087980"/>
              <a:gd name="connsiteY2" fmla="*/ 2751101 h 5795091"/>
              <a:gd name="connsiteX3" fmla="*/ 5966059 w 6087980"/>
              <a:gd name="connsiteY3" fmla="*/ 2511889 h 5795091"/>
              <a:gd name="connsiteX4" fmla="*/ 6073794 w 6087980"/>
              <a:gd name="connsiteY4" fmla="*/ 2459990 h 5795091"/>
              <a:gd name="connsiteX5" fmla="*/ 6084019 w 6087980"/>
              <a:gd name="connsiteY5" fmla="*/ 2594458 h 5795091"/>
              <a:gd name="connsiteX6" fmla="*/ 6087980 w 6087980"/>
              <a:gd name="connsiteY6" fmla="*/ 2751101 h 5795091"/>
              <a:gd name="connsiteX7" fmla="*/ 3043990 w 6087980"/>
              <a:gd name="connsiteY7" fmla="*/ 5795091 h 5795091"/>
              <a:gd name="connsiteX8" fmla="*/ 0 w 6087980"/>
              <a:gd name="connsiteY8" fmla="*/ 2751101 h 5795091"/>
              <a:gd name="connsiteX9" fmla="*/ 3961 w 6087980"/>
              <a:gd name="connsiteY9" fmla="*/ 2594458 h 5795091"/>
              <a:gd name="connsiteX10" fmla="*/ 14321 w 6087980"/>
              <a:gd name="connsiteY10" fmla="*/ 2458211 h 5795091"/>
              <a:gd name="connsiteX11" fmla="*/ 125750 w 6087980"/>
              <a:gd name="connsiteY11" fmla="*/ 2511889 h 5795091"/>
              <a:gd name="connsiteX12" fmla="*/ 1310608 w 6087980"/>
              <a:gd name="connsiteY12" fmla="*/ 2751101 h 5795091"/>
              <a:gd name="connsiteX13" fmla="*/ 3012532 w 6087980"/>
              <a:gd name="connsiteY13" fmla="*/ 2231235 h 5795091"/>
              <a:gd name="connsiteX14" fmla="*/ 4340278 w 6087980"/>
              <a:gd name="connsiteY14" fmla="*/ 0 h 5795091"/>
              <a:gd name="connsiteX15" fmla="*/ 4494937 w 6087980"/>
              <a:gd name="connsiteY15" fmla="*/ 74503 h 5795091"/>
              <a:gd name="connsiteX16" fmla="*/ 6072265 w 6087980"/>
              <a:gd name="connsiteY16" fmla="*/ 2439870 h 5795091"/>
              <a:gd name="connsiteX17" fmla="*/ 6073795 w 6087980"/>
              <a:gd name="connsiteY17" fmla="*/ 2459989 h 5795091"/>
              <a:gd name="connsiteX18" fmla="*/ 5966060 w 6087980"/>
              <a:gd name="connsiteY18" fmla="*/ 2511888 h 5795091"/>
              <a:gd name="connsiteX19" fmla="*/ 4781202 w 6087980"/>
              <a:gd name="connsiteY19" fmla="*/ 2751100 h 5795091"/>
              <a:gd name="connsiteX20" fmla="*/ 3079278 w 6087980"/>
              <a:gd name="connsiteY20" fmla="*/ 2231234 h 5795091"/>
              <a:gd name="connsiteX21" fmla="*/ 3045906 w 6087980"/>
              <a:gd name="connsiteY21" fmla="*/ 2206279 h 5795091"/>
              <a:gd name="connsiteX22" fmla="*/ 3246869 w 6087980"/>
              <a:gd name="connsiteY22" fmla="*/ 2056001 h 5795091"/>
              <a:gd name="connsiteX23" fmla="*/ 4338883 w 6087980"/>
              <a:gd name="connsiteY23" fmla="*/ 18340 h 5795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087980" h="5795091">
                <a:moveTo>
                  <a:pt x="3045905" y="2206280"/>
                </a:moveTo>
                <a:lnTo>
                  <a:pt x="3079277" y="2231235"/>
                </a:lnTo>
                <a:cubicBezTo>
                  <a:pt x="3565101" y="2559451"/>
                  <a:pt x="4150770" y="2751101"/>
                  <a:pt x="4781201" y="2751101"/>
                </a:cubicBezTo>
                <a:cubicBezTo>
                  <a:pt x="5201488" y="2751101"/>
                  <a:pt x="5601881" y="2665923"/>
                  <a:pt x="5966059" y="2511889"/>
                </a:cubicBezTo>
                <a:lnTo>
                  <a:pt x="6073794" y="2459990"/>
                </a:lnTo>
                <a:lnTo>
                  <a:pt x="6084019" y="2594458"/>
                </a:lnTo>
                <a:cubicBezTo>
                  <a:pt x="6086649" y="2646340"/>
                  <a:pt x="6087980" y="2698565"/>
                  <a:pt x="6087980" y="2751101"/>
                </a:cubicBezTo>
                <a:cubicBezTo>
                  <a:pt x="6087980" y="4432250"/>
                  <a:pt x="4725139" y="5795091"/>
                  <a:pt x="3043990" y="5795091"/>
                </a:cubicBezTo>
                <a:cubicBezTo>
                  <a:pt x="1362841" y="5795091"/>
                  <a:pt x="0" y="4432250"/>
                  <a:pt x="0" y="2751101"/>
                </a:cubicBezTo>
                <a:cubicBezTo>
                  <a:pt x="0" y="2698565"/>
                  <a:pt x="1331" y="2646340"/>
                  <a:pt x="3961" y="2594458"/>
                </a:cubicBezTo>
                <a:lnTo>
                  <a:pt x="14321" y="2458211"/>
                </a:lnTo>
                <a:lnTo>
                  <a:pt x="125750" y="2511889"/>
                </a:lnTo>
                <a:cubicBezTo>
                  <a:pt x="489928" y="2665923"/>
                  <a:pt x="890321" y="2751101"/>
                  <a:pt x="1310608" y="2751101"/>
                </a:cubicBezTo>
                <a:cubicBezTo>
                  <a:pt x="1941039" y="2751101"/>
                  <a:pt x="2526708" y="2559451"/>
                  <a:pt x="3012532" y="2231235"/>
                </a:cubicBezTo>
                <a:close/>
                <a:moveTo>
                  <a:pt x="4340278" y="0"/>
                </a:moveTo>
                <a:lnTo>
                  <a:pt x="4494937" y="74503"/>
                </a:lnTo>
                <a:cubicBezTo>
                  <a:pt x="5357563" y="543110"/>
                  <a:pt x="5968343" y="1416570"/>
                  <a:pt x="6072265" y="2439870"/>
                </a:cubicBezTo>
                <a:lnTo>
                  <a:pt x="6073795" y="2459989"/>
                </a:lnTo>
                <a:lnTo>
                  <a:pt x="5966060" y="2511888"/>
                </a:lnTo>
                <a:cubicBezTo>
                  <a:pt x="5601882" y="2665922"/>
                  <a:pt x="5201489" y="2751100"/>
                  <a:pt x="4781202" y="2751100"/>
                </a:cubicBezTo>
                <a:cubicBezTo>
                  <a:pt x="4150771" y="2751100"/>
                  <a:pt x="3565102" y="2559450"/>
                  <a:pt x="3079278" y="2231234"/>
                </a:cubicBezTo>
                <a:lnTo>
                  <a:pt x="3045906" y="2206279"/>
                </a:lnTo>
                <a:lnTo>
                  <a:pt x="3246869" y="2056001"/>
                </a:lnTo>
                <a:cubicBezTo>
                  <a:pt x="3848219" y="1559723"/>
                  <a:pt x="4255746" y="836981"/>
                  <a:pt x="4338883" y="1834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84F668-EBEF-4E44-B7C1-C5BDD4238072}"/>
              </a:ext>
            </a:extLst>
          </p:cNvPr>
          <p:cNvSpPr txBox="1"/>
          <p:nvPr/>
        </p:nvSpPr>
        <p:spPr>
          <a:xfrm rot="18470983">
            <a:off x="4303040" y="2352919"/>
            <a:ext cx="145264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Science Capital</a:t>
            </a:r>
            <a:endParaRPr lang="en-US" sz="14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FB837E-F8E4-5141-9A38-76812D04B169}"/>
              </a:ext>
            </a:extLst>
          </p:cNvPr>
          <p:cNvSpPr txBox="1"/>
          <p:nvPr/>
        </p:nvSpPr>
        <p:spPr>
          <a:xfrm>
            <a:off x="8208584" y="1579526"/>
            <a:ext cx="2666645" cy="33855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ea typeface="League Spartan" charset="0"/>
                <a:cs typeface="Poppins" pitchFamily="2" charset="77"/>
              </a:rPr>
              <a:t>Children’s Universities</a:t>
            </a:r>
            <a:endParaRPr lang="en-US" sz="1600" b="1" dirty="0">
              <a:solidFill>
                <a:schemeClr val="tx2"/>
              </a:solidFill>
              <a:ea typeface="League Spartan" charset="0"/>
              <a:cs typeface="Poppins" pitchFamily="2" charset="77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7A819F61-D2B3-F94C-8B7E-993C815D7D23}"/>
              </a:ext>
            </a:extLst>
          </p:cNvPr>
          <p:cNvSpPr txBox="1">
            <a:spLocks/>
          </p:cNvSpPr>
          <p:nvPr/>
        </p:nvSpPr>
        <p:spPr>
          <a:xfrm>
            <a:off x="8232178" y="1862893"/>
            <a:ext cx="2666645" cy="1769715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latin typeface="+mn-lt"/>
                <a:ea typeface="League Spartan" charset="0"/>
                <a:cs typeface="Poppins" pitchFamily="2" charset="77"/>
              </a:rPr>
              <a:t>the </a:t>
            </a:r>
            <a:r>
              <a:rPr lang="en-GB" sz="1400" dirty="0" smtClean="0">
                <a:latin typeface="+mn-lt"/>
                <a:ea typeface="League Spartan" charset="0"/>
                <a:cs typeface="Poppins" pitchFamily="2" charset="77"/>
              </a:rPr>
              <a:t>proven idea </a:t>
            </a:r>
            <a:r>
              <a:rPr lang="en-GB" sz="1400" dirty="0">
                <a:latin typeface="+mn-lt"/>
                <a:ea typeface="League Spartan" charset="0"/>
                <a:cs typeface="Poppins" pitchFamily="2" charset="77"/>
              </a:rPr>
              <a:t>of Children’s Universities as intermediaries between various parties in the Third Mission of universities  - and incubators for the opening of universities towards the public and for promoting educational opportunities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8FD2BB-7EFA-ED4B-88DF-467AB36446BA}"/>
              </a:ext>
            </a:extLst>
          </p:cNvPr>
          <p:cNvSpPr txBox="1"/>
          <p:nvPr/>
        </p:nvSpPr>
        <p:spPr>
          <a:xfrm>
            <a:off x="267855" y="1579187"/>
            <a:ext cx="3695821" cy="769441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tx2"/>
                </a:solidFill>
                <a:ea typeface="League Spartan" charset="0"/>
                <a:cs typeface="Poppins" pitchFamily="2" charset="77"/>
              </a:rPr>
              <a:t>Science Capital</a:t>
            </a:r>
          </a:p>
          <a:p>
            <a:pPr algn="r"/>
            <a:r>
              <a:rPr lang="en-US" sz="1400" dirty="0" smtClean="0">
                <a:solidFill>
                  <a:schemeClr val="tx2"/>
                </a:solidFill>
                <a:ea typeface="League Spartan" charset="0"/>
                <a:cs typeface="Poppins" pitchFamily="2" charset="77"/>
              </a:rPr>
              <a:t>goes back to Pierre Bourdieu’ cultural theories - underlines aspects of social inclusion</a:t>
            </a:r>
            <a:endParaRPr lang="en-US" sz="1400" dirty="0">
              <a:solidFill>
                <a:schemeClr val="tx2"/>
              </a:solidFill>
              <a:ea typeface="League Spartan" charset="0"/>
              <a:cs typeface="Poppins" pitchFamily="2" charset="77"/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9BD7B520-7191-E444-8EBF-6AB30EEAD1EA}"/>
              </a:ext>
            </a:extLst>
          </p:cNvPr>
          <p:cNvSpPr txBox="1">
            <a:spLocks/>
          </p:cNvSpPr>
          <p:nvPr/>
        </p:nvSpPr>
        <p:spPr>
          <a:xfrm>
            <a:off x="118578" y="2400695"/>
            <a:ext cx="3800650" cy="1769715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+mn-lt"/>
                <a:ea typeface="League Spartan" charset="0"/>
                <a:cs typeface="Poppins" pitchFamily="2" charset="77"/>
              </a:rPr>
              <a:t>“</a:t>
            </a:r>
            <a:r>
              <a:rPr lang="en-US" sz="1400" i="1" dirty="0">
                <a:latin typeface="+mn-lt"/>
                <a:ea typeface="League Spartan" charset="0"/>
                <a:cs typeface="Poppins" pitchFamily="2" charset="77"/>
              </a:rPr>
              <a:t>The concept of science capital is a way of encapsulating all the science-related knowledge, attitudes, experiences and social contacts that an individual may have. [It] helps to understand that science is important for improving life chances, equity and success of all young people</a:t>
            </a:r>
            <a:r>
              <a:rPr lang="en-US" sz="1400" dirty="0">
                <a:latin typeface="+mn-lt"/>
                <a:ea typeface="League Spartan" charset="0"/>
                <a:cs typeface="Poppins" pitchFamily="2" charset="77"/>
              </a:rPr>
              <a:t>.” </a:t>
            </a:r>
            <a:endParaRPr lang="en-US" sz="1400" dirty="0" smtClean="0">
              <a:latin typeface="+mn-lt"/>
              <a:ea typeface="League Spartan" charset="0"/>
              <a:cs typeface="Poppins" pitchFamily="2" charset="77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>
                <a:latin typeface="+mn-lt"/>
                <a:ea typeface="League Spartan" charset="0"/>
                <a:cs typeface="Poppins" pitchFamily="2" charset="77"/>
              </a:rPr>
              <a:t>(</a:t>
            </a:r>
            <a:r>
              <a:rPr lang="en-US" sz="1400" dirty="0">
                <a:latin typeface="+mn-lt"/>
                <a:ea typeface="League Spartan" charset="0"/>
                <a:cs typeface="Poppins" pitchFamily="2" charset="77"/>
              </a:rPr>
              <a:t>Archer, L. et.al. 2015</a:t>
            </a:r>
            <a:r>
              <a:rPr lang="en-US" sz="1400" dirty="0">
                <a:latin typeface="Poppins" pitchFamily="2" charset="77"/>
                <a:ea typeface="League Spartan" charset="0"/>
                <a:cs typeface="Poppins" pitchFamily="2" charset="77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C90F45-6816-994A-8920-F13F4F97AE22}"/>
              </a:ext>
            </a:extLst>
          </p:cNvPr>
          <p:cNvSpPr txBox="1"/>
          <p:nvPr/>
        </p:nvSpPr>
        <p:spPr>
          <a:xfrm>
            <a:off x="4803770" y="5209953"/>
            <a:ext cx="2583212" cy="33855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ea typeface="League Spartan" charset="0"/>
                <a:cs typeface="Poppins" pitchFamily="2" charset="77"/>
              </a:rPr>
              <a:t>Open Schooling</a:t>
            </a:r>
            <a:endParaRPr lang="en-US" sz="1600" b="1" dirty="0">
              <a:solidFill>
                <a:schemeClr val="tx2"/>
              </a:solidFill>
              <a:ea typeface="League Spartan" charset="0"/>
              <a:cs typeface="Poppins" pitchFamily="2" charset="77"/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E87DEFE2-930B-584E-B4F1-2A1A04DAF066}"/>
              </a:ext>
            </a:extLst>
          </p:cNvPr>
          <p:cNvSpPr txBox="1">
            <a:spLocks/>
          </p:cNvSpPr>
          <p:nvPr/>
        </p:nvSpPr>
        <p:spPr>
          <a:xfrm>
            <a:off x="4224952" y="5598032"/>
            <a:ext cx="3743346" cy="112338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latin typeface="+mn-lt"/>
                <a:ea typeface="League Spartan" charset="0"/>
                <a:cs typeface="Poppins" pitchFamily="2" charset="77"/>
              </a:rPr>
              <a:t>the understanding of an Open School culture as a model of how schools can better reflect on societal ideas, topics and challenges through external </a:t>
            </a:r>
            <a:r>
              <a:rPr lang="en-GB" sz="1400" dirty="0" smtClean="0">
                <a:latin typeface="+mn-lt"/>
                <a:ea typeface="League Spartan" charset="0"/>
                <a:cs typeface="Poppins" pitchFamily="2" charset="77"/>
              </a:rPr>
              <a:t>cooperation and a way to show the key role of schools in our society</a:t>
            </a:r>
            <a:endParaRPr lang="en-GB" sz="1400" dirty="0">
              <a:latin typeface="+mn-lt"/>
              <a:ea typeface="League Spartan" charset="0"/>
              <a:cs typeface="Poppins" pitchFamily="2" charset="77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E384F668-EBEF-4E44-B7C1-C5BDD4238072}"/>
              </a:ext>
            </a:extLst>
          </p:cNvPr>
          <p:cNvSpPr txBox="1"/>
          <p:nvPr/>
        </p:nvSpPr>
        <p:spPr>
          <a:xfrm rot="1612640">
            <a:off x="5825226" y="2319746"/>
            <a:ext cx="206338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Children’s Universities</a:t>
            </a:r>
            <a:endParaRPr lang="en-US" sz="14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E384F668-EBEF-4E44-B7C1-C5BDD4238072}"/>
              </a:ext>
            </a:extLst>
          </p:cNvPr>
          <p:cNvSpPr txBox="1"/>
          <p:nvPr/>
        </p:nvSpPr>
        <p:spPr>
          <a:xfrm>
            <a:off x="5333745" y="3952859"/>
            <a:ext cx="152317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Open Schooling</a:t>
            </a:r>
            <a:endParaRPr lang="en-US" sz="14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6469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/>
      <p:bldP spid="27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F5C92A4-8A15-40FE-9E46-F01C94AF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09" y="341327"/>
            <a:ext cx="9802616" cy="381000"/>
          </a:xfrm>
        </p:spPr>
        <p:txBody>
          <a:bodyPr>
            <a:noAutofit/>
          </a:bodyPr>
          <a:lstStyle/>
          <a:p>
            <a:r>
              <a:rPr lang="en-GB" sz="2200" b="1" dirty="0" smtClean="0">
                <a:solidFill>
                  <a:srgbClr val="990099"/>
                </a:solidFill>
              </a:rPr>
              <a:t>The </a:t>
            </a:r>
            <a:r>
              <a:rPr lang="en-GB" sz="2200" b="1" dirty="0">
                <a:solidFill>
                  <a:srgbClr val="990099"/>
                </a:solidFill>
              </a:rPr>
              <a:t>overall </a:t>
            </a:r>
            <a:r>
              <a:rPr lang="en-GB" sz="2200" b="1" dirty="0" smtClean="0">
                <a:solidFill>
                  <a:srgbClr val="990099"/>
                </a:solidFill>
              </a:rPr>
              <a:t>aims</a:t>
            </a:r>
            <a:endParaRPr lang="de-AT" sz="2200" b="1" dirty="0">
              <a:solidFill>
                <a:srgbClr val="990099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B70B08-E534-4981-B493-BA7B62E08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A11B-BB40-49F2-BC79-AD48D123694E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ACD96998-E20C-4F47-9720-4B7728DBD3DB}"/>
              </a:ext>
            </a:extLst>
          </p:cNvPr>
          <p:cNvSpPr txBox="1">
            <a:spLocks/>
          </p:cNvSpPr>
          <p:nvPr/>
        </p:nvSpPr>
        <p:spPr>
          <a:xfrm>
            <a:off x="515409" y="1333910"/>
            <a:ext cx="10586700" cy="5040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b="1" dirty="0" smtClean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The overall aim of PHERECLOS was: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b="1" dirty="0" smtClean="0">
              <a:solidFill>
                <a:schemeClr val="tx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dirty="0" smtClean="0">
              <a:solidFill>
                <a:schemeClr val="tx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GB" sz="16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to develop models and recommendations for </a:t>
            </a:r>
            <a:r>
              <a:rPr lang="en-GB" sz="1600" b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new ecosystems in </a:t>
            </a:r>
            <a:r>
              <a:rPr lang="en-GB" sz="1600" b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education (LEC) </a:t>
            </a:r>
            <a:r>
              <a:rPr lang="en-US" sz="16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(in and around schools</a:t>
            </a:r>
            <a:r>
              <a:rPr lang="en-US" sz="16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en-US" sz="16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sz="16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based on </a:t>
            </a:r>
            <a:r>
              <a:rPr lang="en-US" sz="1600" b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innovative collaboration across the sectors </a:t>
            </a:r>
            <a:r>
              <a:rPr lang="en-US" sz="16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(formal – non-formal, </a:t>
            </a:r>
            <a:r>
              <a:rPr lang="en-GB" sz="16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ALL different </a:t>
            </a:r>
            <a:r>
              <a:rPr lang="en-GB" sz="16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stakeholders)</a:t>
            </a:r>
            <a:endParaRPr lang="en-US" sz="16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GB" sz="16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to support </a:t>
            </a:r>
            <a:r>
              <a:rPr lang="en-GB" sz="1600" b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schools to become hubs of innovation </a:t>
            </a:r>
            <a:r>
              <a:rPr lang="en-GB" sz="16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and STEM engagement in a community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en-GB" sz="16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sz="16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to build upon the experience of </a:t>
            </a:r>
            <a:r>
              <a:rPr lang="en-US" sz="1600" b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Children’s Universities as “incubators of change” </a:t>
            </a:r>
            <a:endParaRPr lang="en-US" sz="1600" b="1" dirty="0" smtClean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en-US" sz="1600" dirty="0" smtClean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sz="16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to </a:t>
            </a:r>
            <a:r>
              <a:rPr lang="en-US" sz="1600" b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link science engagement with practical experience and real life</a:t>
            </a:r>
            <a:r>
              <a:rPr lang="en-US" sz="16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(Science Capital!)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en-US" sz="1600" dirty="0" smtClean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en-US" sz="16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3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F5C92A4-8A15-40FE-9E46-F01C94AF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09" y="331901"/>
            <a:ext cx="9802616" cy="381000"/>
          </a:xfrm>
        </p:spPr>
        <p:txBody>
          <a:bodyPr>
            <a:noAutofit/>
          </a:bodyPr>
          <a:lstStyle/>
          <a:p>
            <a:r>
              <a:rPr lang="en-GB" sz="2200" b="1" dirty="0" smtClean="0">
                <a:solidFill>
                  <a:srgbClr val="990099"/>
                </a:solidFill>
              </a:rPr>
              <a:t>Main elements of activities</a:t>
            </a:r>
            <a:endParaRPr lang="de-AT" sz="2200" b="1" dirty="0">
              <a:solidFill>
                <a:srgbClr val="990099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B70B08-E534-4981-B493-BA7B62E08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A11B-BB40-49F2-BC79-AD48D123694E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ACD96998-E20C-4F47-9720-4B7728DBD3DB}"/>
              </a:ext>
            </a:extLst>
          </p:cNvPr>
          <p:cNvSpPr txBox="1">
            <a:spLocks/>
          </p:cNvSpPr>
          <p:nvPr/>
        </p:nvSpPr>
        <p:spPr>
          <a:xfrm>
            <a:off x="515409" y="1333910"/>
            <a:ext cx="10586700" cy="5040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GB" sz="16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e</a:t>
            </a:r>
            <a:r>
              <a:rPr lang="en-GB" sz="16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stablish</a:t>
            </a:r>
            <a:r>
              <a:rPr lang="en-GB" sz="1600" b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Local </a:t>
            </a:r>
            <a:r>
              <a:rPr lang="en-GB" sz="1600" b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Education Clusters (LEC) </a:t>
            </a:r>
            <a:r>
              <a:rPr lang="en-GB" sz="16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as </a:t>
            </a:r>
            <a:r>
              <a:rPr lang="en-GB" sz="16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experimental testbeds for educational cooperation in </a:t>
            </a:r>
            <a:r>
              <a:rPr lang="en-GB" sz="1600" b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6 </a:t>
            </a:r>
            <a:r>
              <a:rPr lang="en-GB" sz="1600" b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model </a:t>
            </a:r>
            <a:r>
              <a:rPr lang="en-GB" sz="1600" b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regions</a:t>
            </a:r>
            <a:endParaRPr lang="en-GB" sz="1600" b="1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en-GB" sz="16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GB" sz="16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s</a:t>
            </a:r>
            <a:r>
              <a:rPr lang="en-GB" sz="16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et up </a:t>
            </a:r>
            <a:r>
              <a:rPr lang="en-GB" sz="1600" b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10 </a:t>
            </a:r>
            <a:r>
              <a:rPr lang="en-GB" sz="1600" b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cross-sectoral Transnational Education Mentoring Partnerships </a:t>
            </a:r>
            <a:r>
              <a:rPr lang="en-GB" sz="16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(TEMPs) between differently experienced </a:t>
            </a:r>
            <a:r>
              <a:rPr lang="en-GB" sz="16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parties in formal/non-formal areas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GB" sz="1600" b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Academic </a:t>
            </a:r>
            <a:r>
              <a:rPr lang="en-GB" sz="1600" b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transfer- and implementation </a:t>
            </a:r>
            <a:r>
              <a:rPr lang="en-GB" sz="1600" b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analysis </a:t>
            </a:r>
            <a:r>
              <a:rPr lang="en-GB" sz="16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and</a:t>
            </a:r>
            <a:r>
              <a:rPr lang="en-GB" sz="1600" b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advocacy counselling </a:t>
            </a:r>
            <a:r>
              <a:rPr lang="en-GB" sz="16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will inform the </a:t>
            </a:r>
            <a:r>
              <a:rPr lang="en-GB" sz="16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implementation of the PHERECLOS approach (LECs, TEMPs</a:t>
            </a:r>
            <a:r>
              <a:rPr lang="en-GB" sz="16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GB" sz="16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Capturing the learning through an </a:t>
            </a:r>
            <a:r>
              <a:rPr lang="en-GB" sz="1600" b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annotated Good Practise Library, </a:t>
            </a:r>
            <a:r>
              <a:rPr lang="en-GB" sz="16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 </a:t>
            </a:r>
            <a:r>
              <a:rPr lang="en-GB" sz="1600" b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White Book on Open </a:t>
            </a:r>
            <a:r>
              <a:rPr lang="en-GB" sz="1600" b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Schooling,  Policy Recommendations and Advocacy Toolkits </a:t>
            </a:r>
            <a:r>
              <a:rPr lang="en-GB" sz="16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as well as </a:t>
            </a:r>
            <a:r>
              <a:rPr lang="en-GB" sz="16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 </a:t>
            </a:r>
            <a:r>
              <a:rPr lang="en-GB" sz="1600" b="1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Teacher Training Innovation </a:t>
            </a:r>
            <a:r>
              <a:rPr lang="en-GB" sz="1600" b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Toolkit</a:t>
            </a:r>
            <a:endParaRPr lang="en-GB" sz="16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61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F5C92A4-8A15-40FE-9E46-F01C94AF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09" y="331901"/>
            <a:ext cx="9802616" cy="381000"/>
          </a:xfrm>
        </p:spPr>
        <p:txBody>
          <a:bodyPr>
            <a:noAutofit/>
          </a:bodyPr>
          <a:lstStyle/>
          <a:p>
            <a:r>
              <a:rPr lang="en-GB" sz="2200" b="1" dirty="0" smtClean="0">
                <a:solidFill>
                  <a:srgbClr val="990099"/>
                </a:solidFill>
              </a:rPr>
              <a:t>What is a Local Education Cluster?</a:t>
            </a:r>
            <a:endParaRPr lang="de-AT" sz="2200" b="1" dirty="0">
              <a:solidFill>
                <a:srgbClr val="990099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B70B08-E534-4981-B493-BA7B62E08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A11B-BB40-49F2-BC79-AD48D123694E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ACD96998-E20C-4F47-9720-4B7728DBD3DB}"/>
              </a:ext>
            </a:extLst>
          </p:cNvPr>
          <p:cNvSpPr txBox="1">
            <a:spLocks/>
          </p:cNvSpPr>
          <p:nvPr/>
        </p:nvSpPr>
        <p:spPr>
          <a:xfrm>
            <a:off x="515409" y="1333910"/>
            <a:ext cx="10586700" cy="5040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b="1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 Local Education Cluster is: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en-GB" sz="16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GB" sz="16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an innovative </a:t>
            </a:r>
            <a:r>
              <a:rPr lang="en-GB" sz="1600" u="sng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model of collaboration </a:t>
            </a:r>
            <a:r>
              <a:rPr lang="en-GB" sz="16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in education</a:t>
            </a:r>
            <a:endParaRPr lang="en-GB" sz="1600" b="1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en-GB" sz="16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GB" sz="16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</a:t>
            </a:r>
            <a:r>
              <a:rPr lang="en-GB" sz="16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hich includes a </a:t>
            </a:r>
            <a:r>
              <a:rPr lang="en-GB" sz="1600" u="sng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diverse spectrum of knowledge providers </a:t>
            </a:r>
            <a:r>
              <a:rPr lang="en-GB" sz="16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and other stakeholders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GB" sz="1600" dirty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who have </a:t>
            </a:r>
            <a:r>
              <a:rPr lang="en-GB" sz="1600" u="sng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committed to a joint work programme </a:t>
            </a:r>
            <a:r>
              <a:rPr lang="en-GB" sz="16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to be established as a pilot initiative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en-GB" sz="16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GB" sz="16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continuously informed by various tools and methods provided by </a:t>
            </a:r>
            <a:r>
              <a:rPr lang="en-GB" sz="1600" u="sng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academic implementation studies and theories</a:t>
            </a:r>
            <a:endParaRPr lang="en-GB" sz="1600" u="sng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GB" sz="1600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with the aim to implement this initiative as a </a:t>
            </a:r>
            <a:r>
              <a:rPr lang="en-GB" sz="1600" u="sng" dirty="0" smtClean="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permanent platform for collaboration</a:t>
            </a:r>
            <a:endParaRPr lang="en-GB" sz="1600" u="sng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dirty="0">
              <a:solidFill>
                <a:schemeClr val="tx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68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F5C92A4-8A15-40FE-9E46-F01C94AF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65" y="331900"/>
            <a:ext cx="9802616" cy="381000"/>
          </a:xfrm>
        </p:spPr>
        <p:txBody>
          <a:bodyPr>
            <a:noAutofit/>
          </a:bodyPr>
          <a:lstStyle/>
          <a:p>
            <a:r>
              <a:rPr lang="de-AT" sz="2200" b="1" dirty="0" err="1" smtClean="0">
                <a:solidFill>
                  <a:srgbClr val="990099"/>
                </a:solidFill>
              </a:rPr>
              <a:t>Why</a:t>
            </a:r>
            <a:r>
              <a:rPr lang="de-AT" sz="2200" b="1" dirty="0" smtClean="0">
                <a:solidFill>
                  <a:srgbClr val="990099"/>
                </a:solidFill>
              </a:rPr>
              <a:t> </a:t>
            </a:r>
            <a:r>
              <a:rPr lang="de-AT" sz="2200" b="1" dirty="0" err="1" smtClean="0">
                <a:solidFill>
                  <a:srgbClr val="990099"/>
                </a:solidFill>
              </a:rPr>
              <a:t>is</a:t>
            </a:r>
            <a:r>
              <a:rPr lang="de-AT" sz="2200" b="1" dirty="0" smtClean="0">
                <a:solidFill>
                  <a:srgbClr val="990099"/>
                </a:solidFill>
              </a:rPr>
              <a:t> </a:t>
            </a:r>
            <a:r>
              <a:rPr lang="de-AT" sz="2200" b="1" dirty="0" err="1" smtClean="0">
                <a:solidFill>
                  <a:srgbClr val="990099"/>
                </a:solidFill>
              </a:rPr>
              <a:t>this</a:t>
            </a:r>
            <a:r>
              <a:rPr lang="de-AT" sz="2200" b="1" dirty="0" smtClean="0">
                <a:solidFill>
                  <a:srgbClr val="990099"/>
                </a:solidFill>
              </a:rPr>
              <a:t> </a:t>
            </a:r>
            <a:r>
              <a:rPr lang="de-AT" sz="2200" b="1" dirty="0" err="1" smtClean="0">
                <a:solidFill>
                  <a:srgbClr val="990099"/>
                </a:solidFill>
              </a:rPr>
              <a:t>important</a:t>
            </a:r>
            <a:r>
              <a:rPr lang="de-AT" sz="2200" b="1" dirty="0">
                <a:solidFill>
                  <a:srgbClr val="990099"/>
                </a:solidFill>
              </a:rPr>
              <a:t>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B70B08-E534-4981-B493-BA7B62E08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A11B-BB40-49F2-BC79-AD48D123694E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381" y="1284723"/>
            <a:ext cx="4654493" cy="462370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50" y="1292822"/>
            <a:ext cx="5569083" cy="46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3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1531</Words>
  <Application>Microsoft Office PowerPoint</Application>
  <PresentationFormat>Widescreen</PresentationFormat>
  <Paragraphs>216</Paragraphs>
  <Slides>33</Slides>
  <Notes>0</Notes>
  <HiddenSlides>6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Calibri</vt:lpstr>
      <vt:lpstr>Calibri Light</vt:lpstr>
      <vt:lpstr>League Spartan</vt:lpstr>
      <vt:lpstr>Open Sans</vt:lpstr>
      <vt:lpstr>Open Sans Light</vt:lpstr>
      <vt:lpstr>Poppins</vt:lpstr>
      <vt:lpstr>Poppins Light</vt:lpstr>
      <vt:lpstr>Times New Roman</vt:lpstr>
      <vt:lpstr>Office</vt:lpstr>
      <vt:lpstr>PHERECLOS in a nutshell The project basics … </vt:lpstr>
      <vt:lpstr>The project basics</vt:lpstr>
      <vt:lpstr>Who we are – The project Consortium …</vt:lpstr>
      <vt:lpstr>PowerPoint Presentation</vt:lpstr>
      <vt:lpstr>PowerPoint Presentation</vt:lpstr>
      <vt:lpstr>The overall aims</vt:lpstr>
      <vt:lpstr>Main elements of activities</vt:lpstr>
      <vt:lpstr>What is a Local Education Cluster?</vt:lpstr>
      <vt:lpstr>Why is this important?</vt:lpstr>
      <vt:lpstr>PowerPoint Presentation</vt:lpstr>
      <vt:lpstr>The Hexagon Model </vt:lpstr>
      <vt:lpstr>PowerPoint Presentation</vt:lpstr>
      <vt:lpstr>PowerPoint Presentation</vt:lpstr>
      <vt:lpstr>PowerPoint Presentation</vt:lpstr>
      <vt:lpstr>PowerPoint Presentation</vt:lpstr>
      <vt:lpstr>Questions:</vt:lpstr>
      <vt:lpstr>Insights and Outcomes</vt:lpstr>
      <vt:lpstr>Insights and Outcomes</vt:lpstr>
      <vt:lpstr>The 12 Factors of Success</vt:lpstr>
      <vt:lpstr>PowerPoint Presentation</vt:lpstr>
      <vt:lpstr>Insights and Outcomes</vt:lpstr>
      <vt:lpstr>Questions:</vt:lpstr>
      <vt:lpstr>PowerPoint Presentation</vt:lpstr>
      <vt:lpstr>Insights and Outcomes</vt:lpstr>
      <vt:lpstr>Questions:</vt:lpstr>
      <vt:lpstr>PowerPoint Presentation</vt:lpstr>
      <vt:lpstr>Insights and Outcomes</vt:lpstr>
      <vt:lpstr>Questions:</vt:lpstr>
      <vt:lpstr>PowerPoint Presentation</vt:lpstr>
      <vt:lpstr>Insights and Outcomes</vt:lpstr>
      <vt:lpstr>Questions:</vt:lpstr>
      <vt:lpstr>Insights and Outcomes</vt:lpstr>
      <vt:lpstr>PowerPoint Presentation</vt:lpstr>
    </vt:vector>
  </TitlesOfParts>
  <Company>Universitaet Wien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Karoline Iber</dc:creator>
  <cp:lastModifiedBy>AULA MAGNA</cp:lastModifiedBy>
  <cp:revision>347</cp:revision>
  <cp:lastPrinted>2022-09-02T11:24:24Z</cp:lastPrinted>
  <dcterms:created xsi:type="dcterms:W3CDTF">2020-10-02T11:23:20Z</dcterms:created>
  <dcterms:modified xsi:type="dcterms:W3CDTF">2022-09-08T06:21:17Z</dcterms:modified>
</cp:coreProperties>
</file>