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73" r:id="rId2"/>
    <p:sldId id="276" r:id="rId3"/>
    <p:sldId id="295" r:id="rId4"/>
    <p:sldId id="270" r:id="rId5"/>
    <p:sldId id="293" r:id="rId6"/>
    <p:sldId id="287" r:id="rId7"/>
    <p:sldId id="288" r:id="rId8"/>
    <p:sldId id="290" r:id="rId9"/>
    <p:sldId id="284" r:id="rId10"/>
    <p:sldId id="292" r:id="rId11"/>
    <p:sldId id="283" r:id="rId12"/>
    <p:sldId id="289" r:id="rId13"/>
    <p:sldId id="294" r:id="rId14"/>
    <p:sldId id="285" r:id="rId15"/>
    <p:sldId id="296" r:id="rId16"/>
    <p:sldId id="275" r:id="rId17"/>
    <p:sldId id="291" r:id="rId1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va Resch" initials="ER" lastIdx="5" clrIdx="0">
    <p:extLst>
      <p:ext uri="{19B8F6BF-5375-455C-9EA6-DF929625EA0E}">
        <p15:presenceInfo xmlns:p15="http://schemas.microsoft.com/office/powerpoint/2012/main" userId="S-1-5-21-3036683560-4069959373-169152929-33224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66CCFF"/>
    <a:srgbClr val="66FFFF"/>
    <a:srgbClr val="CC99FF"/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3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50" y="6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8-30T12:02:27.047" idx="1">
    <p:pos x="5805" y="1558"/>
    <p:text>What do you know about university?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8-30T12:05:17.634" idx="2">
    <p:pos x="1110" y="1835"/>
    <p:text>folder oder portfolio?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8-30T12:06:25.310" idx="3">
    <p:pos x="10" y="10"/>
    <p:text>Sollen wir das da mit Ida erwähnen?</p:text>
    <p:extLst>
      <p:ext uri="{C676402C-5697-4E1C-873F-D02D1690AC5C}">
        <p15:threadingInfo xmlns:p15="http://schemas.microsoft.com/office/powerpoint/2012/main" timeZoneBias="-120"/>
      </p:ext>
    </p:extLst>
  </p:cm>
  <p:cm authorId="1" dt="2022-08-30T12:07:01.724" idx="4">
    <p:pos x="10" y="146"/>
    <p:text>Also halt nicht auf der Folie, aber im Vortrag?</p:text>
    <p:extLst>
      <p:ext uri="{C676402C-5697-4E1C-873F-D02D1690AC5C}">
        <p15:threadingInfo xmlns:p15="http://schemas.microsoft.com/office/powerpoint/2012/main" timeZoneBias="-120">
          <p15:parentCm authorId="1" idx="3"/>
        </p15:threadingInfo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8-30T12:17:27.755" idx="5">
    <p:pos x="3141" y="1615"/>
    <p:text>, longterm supervision (?)</p:text>
    <p:extLst>
      <p:ext uri="{C676402C-5697-4E1C-873F-D02D1690AC5C}">
        <p15:threadingInfo xmlns:p15="http://schemas.microsoft.com/office/powerpoint/2012/main" timeZoneBias="-1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3B94A3-70CC-4BC2-A4A0-B611CB8DF07C}" type="datetimeFigureOut">
              <a:rPr lang="de-DE" smtClean="0"/>
              <a:t>30.08.2022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29AFAF-E7CA-4BD9-9478-08274D3E310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9639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78DAB-D873-4794-AE1A-66A9FF2D8D92}" type="datetimeFigureOut">
              <a:rPr lang="de-DE" smtClean="0"/>
              <a:t>30.08.2022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39EEF-ACF9-4086-8116-0BA362036C2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8779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78DAB-D873-4794-AE1A-66A9FF2D8D92}" type="datetimeFigureOut">
              <a:rPr lang="de-DE" smtClean="0"/>
              <a:t>30.08.2022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39EEF-ACF9-4086-8116-0BA362036C2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018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78DAB-D873-4794-AE1A-66A9FF2D8D92}" type="datetimeFigureOut">
              <a:rPr lang="de-DE" smtClean="0"/>
              <a:t>30.08.2022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39EEF-ACF9-4086-8116-0BA362036C2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41526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5559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78DAB-D873-4794-AE1A-66A9FF2D8D92}" type="datetimeFigureOut">
              <a:rPr lang="de-DE" smtClean="0"/>
              <a:t>30.08.2022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39EEF-ACF9-4086-8116-0BA362036C2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6956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78DAB-D873-4794-AE1A-66A9FF2D8D92}" type="datetimeFigureOut">
              <a:rPr lang="de-DE" smtClean="0"/>
              <a:t>30.08.2022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39EEF-ACF9-4086-8116-0BA362036C2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4524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78DAB-D873-4794-AE1A-66A9FF2D8D92}" type="datetimeFigureOut">
              <a:rPr lang="de-DE" smtClean="0"/>
              <a:t>30.08.2022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39EEF-ACF9-4086-8116-0BA362036C2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75669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78DAB-D873-4794-AE1A-66A9FF2D8D92}" type="datetimeFigureOut">
              <a:rPr lang="de-DE" smtClean="0"/>
              <a:t>30.08.2022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39EEF-ACF9-4086-8116-0BA362036C2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4983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78DAB-D873-4794-AE1A-66A9FF2D8D92}" type="datetimeFigureOut">
              <a:rPr lang="de-DE" smtClean="0"/>
              <a:t>30.08.2022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39EEF-ACF9-4086-8116-0BA362036C2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1168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78DAB-D873-4794-AE1A-66A9FF2D8D92}" type="datetimeFigureOut">
              <a:rPr lang="de-DE" smtClean="0"/>
              <a:t>30.08.2022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39EEF-ACF9-4086-8116-0BA362036C2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303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78DAB-D873-4794-AE1A-66A9FF2D8D92}" type="datetimeFigureOut">
              <a:rPr lang="de-DE" smtClean="0"/>
              <a:t>30.08.2022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39EEF-ACF9-4086-8116-0BA362036C2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315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78DAB-D873-4794-AE1A-66A9FF2D8D92}" type="datetimeFigureOut">
              <a:rPr lang="de-DE" smtClean="0"/>
              <a:t>30.08.2022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39EEF-ACF9-4086-8116-0BA362036C2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8209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A78DAB-D873-4794-AE1A-66A9FF2D8D92}" type="datetimeFigureOut">
              <a:rPr lang="de-DE" smtClean="0"/>
              <a:t>30.08.2022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F39EEF-ACF9-4086-8116-0BA362036C2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3708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://www.first-generation.at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3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padlet.com/thomastroy/firstgeneration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2.xml"/><Relationship Id="rId5" Type="http://schemas.openxmlformats.org/officeDocument/2006/relationships/image" Target="../media/image18.emf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comments" Target="../comments/commen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7" r="7777"/>
          <a:stretch>
            <a:fillRect/>
          </a:stretch>
        </p:blipFill>
        <p:spPr>
          <a:xfrm>
            <a:off x="4772025" y="0"/>
            <a:ext cx="7419976" cy="6858000"/>
          </a:xfrm>
        </p:spPr>
      </p:pic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43553" y="3520440"/>
            <a:ext cx="3932237" cy="2905298"/>
          </a:xfrm>
        </p:spPr>
        <p:txBody>
          <a:bodyPr>
            <a:normAutofit fontScale="92500" lnSpcReduction="10000"/>
          </a:bodyPr>
          <a:lstStyle/>
          <a:p>
            <a:endParaRPr lang="de-DE" sz="2400" b="1" dirty="0">
              <a:solidFill>
                <a:srgbClr val="00B0F0"/>
              </a:solidFill>
            </a:endParaRPr>
          </a:p>
          <a:p>
            <a:r>
              <a:rPr lang="de-DE" sz="2400" b="1" dirty="0" err="1" smtClean="0">
                <a:solidFill>
                  <a:srgbClr val="0070C0"/>
                </a:solidFill>
              </a:rPr>
              <a:t>Ready</a:t>
            </a:r>
            <a:r>
              <a:rPr lang="de-DE" sz="2400" b="1" dirty="0" smtClean="0">
                <a:solidFill>
                  <a:srgbClr val="0070C0"/>
                </a:solidFill>
              </a:rPr>
              <a:t> </a:t>
            </a:r>
            <a:r>
              <a:rPr lang="de-DE" sz="2400" b="1" dirty="0" err="1" smtClean="0">
                <a:solidFill>
                  <a:srgbClr val="0070C0"/>
                </a:solidFill>
              </a:rPr>
              <a:t>for</a:t>
            </a:r>
            <a:r>
              <a:rPr lang="de-DE" sz="2400" b="1" dirty="0" smtClean="0">
                <a:solidFill>
                  <a:srgbClr val="0070C0"/>
                </a:solidFill>
              </a:rPr>
              <a:t> </a:t>
            </a:r>
            <a:r>
              <a:rPr lang="de-DE" sz="2400" b="1" dirty="0" err="1" smtClean="0">
                <a:solidFill>
                  <a:srgbClr val="0070C0"/>
                </a:solidFill>
              </a:rPr>
              <a:t>university</a:t>
            </a:r>
            <a:r>
              <a:rPr lang="de-DE" sz="2400" b="1" dirty="0" smtClean="0">
                <a:solidFill>
                  <a:srgbClr val="0070C0"/>
                </a:solidFill>
              </a:rPr>
              <a:t>!</a:t>
            </a:r>
            <a:endParaRPr lang="de-DE" sz="2400" b="1" dirty="0">
              <a:solidFill>
                <a:srgbClr val="0070C0"/>
              </a:solidFill>
            </a:endParaRPr>
          </a:p>
          <a:p>
            <a:endParaRPr lang="de-DE" sz="2400" b="1" dirty="0">
              <a:solidFill>
                <a:srgbClr val="0070C0"/>
              </a:solidFill>
            </a:endParaRPr>
          </a:p>
          <a:p>
            <a:r>
              <a:rPr lang="de-DE" sz="2400" dirty="0" smtClean="0"/>
              <a:t>PHERECLOS „Lay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Land“ Conference </a:t>
            </a:r>
            <a:r>
              <a:rPr lang="de-DE" sz="2400" dirty="0" err="1" smtClean="0"/>
              <a:t>Bucharest</a:t>
            </a:r>
            <a:endParaRPr lang="de-DE" sz="2400" dirty="0"/>
          </a:p>
          <a:p>
            <a:r>
              <a:rPr lang="de-DE" sz="1900" dirty="0" smtClean="0"/>
              <a:t>08.09.2022</a:t>
            </a:r>
          </a:p>
          <a:p>
            <a:r>
              <a:rPr lang="de-DE" sz="1900" dirty="0" smtClean="0"/>
              <a:t>Eva Resch</a:t>
            </a:r>
          </a:p>
          <a:p>
            <a:r>
              <a:rPr lang="de-DE" sz="1900" dirty="0" smtClean="0"/>
              <a:t>Thomas Troy</a:t>
            </a:r>
            <a:endParaRPr lang="de-DE" sz="1900" dirty="0"/>
          </a:p>
          <a:p>
            <a:endParaRPr lang="de-DE" sz="2400" b="1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2126480"/>
            <a:ext cx="3932237" cy="1600200"/>
          </a:xfrm>
        </p:spPr>
        <p:txBody>
          <a:bodyPr>
            <a:normAutofit/>
          </a:bodyPr>
          <a:lstStyle/>
          <a:p>
            <a:r>
              <a:rPr lang="de-DE" sz="4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 GENERATION</a:t>
            </a:r>
          </a:p>
        </p:txBody>
      </p:sp>
    </p:spTree>
    <p:extLst>
      <p:ext uri="{BB962C8B-B14F-4D97-AF65-F5344CB8AC3E}">
        <p14:creationId xmlns:p14="http://schemas.microsoft.com/office/powerpoint/2010/main" val="1361095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6943" y="364490"/>
            <a:ext cx="10515600" cy="1325563"/>
          </a:xfrm>
        </p:spPr>
        <p:txBody>
          <a:bodyPr/>
          <a:lstStyle/>
          <a:p>
            <a:r>
              <a:rPr lang="en-GB" b="1" dirty="0" err="1" smtClean="0">
                <a:solidFill>
                  <a:srgbClr val="0070C0"/>
                </a:solidFill>
              </a:rPr>
              <a:t>Feeback</a:t>
            </a:r>
            <a:r>
              <a:rPr lang="en-GB" b="1" dirty="0" smtClean="0">
                <a:solidFill>
                  <a:srgbClr val="0070C0"/>
                </a:solidFill>
              </a:rPr>
              <a:t> to schools/university</a:t>
            </a:r>
            <a:endParaRPr lang="en-GB" b="1" dirty="0">
              <a:solidFill>
                <a:srgbClr val="0070C0"/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9264" y="365125"/>
            <a:ext cx="1644535" cy="1173102"/>
          </a:xfrm>
          <a:prstGeom prst="rect">
            <a:avLst/>
          </a:prstGeom>
        </p:spPr>
      </p:pic>
      <p:sp>
        <p:nvSpPr>
          <p:cNvPr id="6" name="Ovale Legende 5"/>
          <p:cNvSpPr/>
          <p:nvPr/>
        </p:nvSpPr>
        <p:spPr>
          <a:xfrm>
            <a:off x="8790432" y="155448"/>
            <a:ext cx="3060192" cy="2249424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smtClean="0"/>
              <a:t>“I'm </a:t>
            </a:r>
            <a:r>
              <a:rPr lang="en-US" sz="1600" dirty="0"/>
              <a:t>certainly far too unprepared (from school) for university. Do I want to study at all? I am a little afraid of growing </a:t>
            </a:r>
            <a:r>
              <a:rPr lang="en-US" sz="1600" dirty="0" smtClean="0"/>
              <a:t>up”</a:t>
            </a:r>
            <a:endParaRPr lang="en-US" sz="1600" dirty="0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E296EC55-2CB1-504B-8C61-E556D9B12E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943" y="1608392"/>
            <a:ext cx="9801497" cy="435133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Knowledge of the university </a:t>
            </a:r>
            <a:r>
              <a:rPr lang="en-GB" dirty="0" smtClean="0"/>
              <a:t>programme</a:t>
            </a:r>
            <a:r>
              <a:rPr lang="en-US" dirty="0" smtClean="0"/>
              <a:t> depends on 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</a:t>
            </a:r>
            <a:r>
              <a:rPr lang="en-US" dirty="0" smtClean="0"/>
              <a:t>individual teachers</a:t>
            </a:r>
            <a:endParaRPr lang="de-DE" dirty="0" smtClean="0"/>
          </a:p>
          <a:p>
            <a:r>
              <a:rPr lang="de-DE" dirty="0" smtClean="0"/>
              <a:t>Website University </a:t>
            </a:r>
            <a:r>
              <a:rPr lang="de-DE" dirty="0" err="1" smtClean="0"/>
              <a:t>of</a:t>
            </a:r>
            <a:r>
              <a:rPr lang="de-DE" dirty="0" smtClean="0"/>
              <a:t> Vienna</a:t>
            </a:r>
            <a:r>
              <a:rPr lang="en-GB" dirty="0" smtClean="0"/>
              <a:t>: which information </a:t>
            </a:r>
            <a:r>
              <a:rPr lang="en-GB" dirty="0" smtClean="0"/>
              <a:t>is </a:t>
            </a:r>
            <a:r>
              <a:rPr lang="en-GB" dirty="0" smtClean="0"/>
              <a:t>really </a:t>
            </a:r>
            <a:r>
              <a:rPr lang="de-DE" dirty="0" smtClean="0"/>
              <a:t>relevant</a:t>
            </a:r>
          </a:p>
          <a:p>
            <a:r>
              <a:rPr lang="en-US" dirty="0"/>
              <a:t>Professional occupations too vague: need for precise job titles and salary </a:t>
            </a:r>
            <a:r>
              <a:rPr lang="en-US" dirty="0" smtClean="0"/>
              <a:t>information</a:t>
            </a:r>
          </a:p>
          <a:p>
            <a:r>
              <a:rPr lang="en-US" dirty="0"/>
              <a:t>Schools cover </a:t>
            </a:r>
            <a:r>
              <a:rPr lang="en-US" dirty="0" smtClean="0"/>
              <a:t>diverse </a:t>
            </a:r>
            <a:r>
              <a:rPr lang="en-US" dirty="0"/>
              <a:t>educational </a:t>
            </a:r>
            <a:r>
              <a:rPr lang="en-US" dirty="0" smtClean="0"/>
              <a:t>pathways </a:t>
            </a:r>
            <a:r>
              <a:rPr lang="en-US" dirty="0"/>
              <a:t>insufficiently</a:t>
            </a:r>
            <a:endParaRPr lang="en-US" dirty="0" smtClean="0"/>
          </a:p>
          <a:p>
            <a:r>
              <a:rPr lang="en-GB" dirty="0" smtClean="0"/>
              <a:t>Expand the mentoring programme</a:t>
            </a:r>
          </a:p>
          <a:p>
            <a:pPr lvl="1"/>
            <a:r>
              <a:rPr lang="en-GB" dirty="0" smtClean="0"/>
              <a:t>Linguistic barriers (scientific language</a:t>
            </a:r>
            <a:r>
              <a:rPr lang="de-DE" dirty="0" smtClean="0"/>
              <a:t>)</a:t>
            </a:r>
          </a:p>
          <a:p>
            <a:r>
              <a:rPr lang="en-GB" dirty="0" smtClean="0"/>
              <a:t>In the course of the studies: Support/Learning assistance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3951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err="1" smtClean="0">
                <a:solidFill>
                  <a:srgbClr val="0070C0"/>
                </a:solidFill>
              </a:rPr>
              <a:t>Learnings</a:t>
            </a:r>
            <a:r>
              <a:rPr lang="de-DE" b="1" dirty="0" smtClean="0">
                <a:solidFill>
                  <a:srgbClr val="0070C0"/>
                </a:solidFill>
              </a:rPr>
              <a:t> </a:t>
            </a:r>
            <a:endParaRPr lang="de-DE" b="1" dirty="0">
              <a:solidFill>
                <a:srgbClr val="0070C0"/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9264" y="365125"/>
            <a:ext cx="1644535" cy="1173102"/>
          </a:xfrm>
          <a:prstGeom prst="rect">
            <a:avLst/>
          </a:prstGeom>
        </p:spPr>
      </p:pic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 smtClean="0"/>
              <a:t>Padlet</a:t>
            </a:r>
            <a:r>
              <a:rPr lang="en-GB" dirty="0" smtClean="0"/>
              <a:t>: mainly used by us – how do they get the relevant links?</a:t>
            </a:r>
          </a:p>
          <a:p>
            <a:r>
              <a:rPr lang="en-US" dirty="0" smtClean="0"/>
              <a:t>Very </a:t>
            </a:r>
            <a:r>
              <a:rPr lang="en-US" dirty="0"/>
              <a:t>diverse fields of study and </a:t>
            </a:r>
            <a:r>
              <a:rPr lang="en-US" dirty="0" smtClean="0"/>
              <a:t>knowledge</a:t>
            </a:r>
          </a:p>
          <a:p>
            <a:r>
              <a:rPr lang="pt-BR" dirty="0"/>
              <a:t>5 sessions </a:t>
            </a:r>
            <a:r>
              <a:rPr lang="pt-BR" dirty="0" smtClean="0"/>
              <a:t>lasting </a:t>
            </a:r>
            <a:r>
              <a:rPr lang="pt-BR" dirty="0"/>
              <a:t>3h too </a:t>
            </a:r>
            <a:r>
              <a:rPr lang="pt-BR" dirty="0" smtClean="0"/>
              <a:t>extensive</a:t>
            </a:r>
          </a:p>
          <a:p>
            <a:r>
              <a:rPr lang="en-US" dirty="0"/>
              <a:t>Cycle of the workshops is </a:t>
            </a:r>
            <a:r>
              <a:rPr lang="en-US" dirty="0" smtClean="0"/>
              <a:t>important</a:t>
            </a:r>
          </a:p>
          <a:p>
            <a:pPr lvl="1"/>
            <a:r>
              <a:rPr lang="en-GB" dirty="0" smtClean="0"/>
              <a:t>Scheduling the November date was challenging </a:t>
            </a:r>
          </a:p>
          <a:p>
            <a:r>
              <a:rPr lang="en-GB" dirty="0" smtClean="0"/>
              <a:t>Guest speakers need to be prepared well in advance</a:t>
            </a:r>
          </a:p>
          <a:p>
            <a:r>
              <a:rPr lang="en-GB" dirty="0" smtClean="0"/>
              <a:t>Auditoriums at the university are sometimes intimidating</a:t>
            </a:r>
          </a:p>
          <a:p>
            <a:pPr lvl="1"/>
            <a:r>
              <a:rPr lang="en-GB" dirty="0" smtClean="0"/>
              <a:t>Important to get to know the university</a:t>
            </a:r>
            <a:endParaRPr lang="en-GB" dirty="0"/>
          </a:p>
        </p:txBody>
      </p:sp>
      <p:sp>
        <p:nvSpPr>
          <p:cNvPr id="9" name="Vertikales Scrollen 8"/>
          <p:cNvSpPr/>
          <p:nvPr/>
        </p:nvSpPr>
        <p:spPr>
          <a:xfrm>
            <a:off x="7799832" y="2858294"/>
            <a:ext cx="4251960" cy="1143000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/>
              <a:t>Most of them know their preferred field of study but need more information regarding the next steps necessary</a:t>
            </a:r>
          </a:p>
        </p:txBody>
      </p:sp>
    </p:spTree>
    <p:extLst>
      <p:ext uri="{BB962C8B-B14F-4D97-AF65-F5344CB8AC3E}">
        <p14:creationId xmlns:p14="http://schemas.microsoft.com/office/powerpoint/2010/main" val="2449288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err="1" smtClean="0">
                <a:solidFill>
                  <a:srgbClr val="0070C0"/>
                </a:solidFill>
              </a:rPr>
              <a:t>Why</a:t>
            </a:r>
            <a:r>
              <a:rPr lang="de-DE" b="1" dirty="0" smtClean="0">
                <a:solidFill>
                  <a:srgbClr val="0070C0"/>
                </a:solidFill>
              </a:rPr>
              <a:t> First Generation Workshops?</a:t>
            </a:r>
            <a:endParaRPr lang="de-DE" b="1" dirty="0">
              <a:solidFill>
                <a:srgbClr val="0070C0"/>
              </a:solidFill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746760" y="1690688"/>
            <a:ext cx="10515600" cy="501226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e-DE" b="1" dirty="0"/>
          </a:p>
          <a:p>
            <a:r>
              <a:rPr lang="en-GB" sz="2400" dirty="0" smtClean="0"/>
              <a:t>Multi-hour workshop format useful</a:t>
            </a:r>
          </a:p>
          <a:p>
            <a:r>
              <a:rPr lang="en-GB" sz="2400" dirty="0" smtClean="0"/>
              <a:t>There is a need: consult, advise …</a:t>
            </a:r>
          </a:p>
          <a:p>
            <a:r>
              <a:rPr lang="en-GB" sz="2400" dirty="0" smtClean="0"/>
              <a:t>Identify and clarify misconceptions/negative perceptions</a:t>
            </a:r>
          </a:p>
          <a:p>
            <a:r>
              <a:rPr lang="en-GB" sz="2400" dirty="0" smtClean="0"/>
              <a:t>Indicate support programmes</a:t>
            </a:r>
            <a:endParaRPr lang="en-GB" sz="700" dirty="0" smtClean="0"/>
          </a:p>
          <a:p>
            <a:pPr marL="0" indent="0">
              <a:buNone/>
            </a:pPr>
            <a:endParaRPr lang="de-DE" sz="2000" b="1" i="1" dirty="0" smtClean="0"/>
          </a:p>
          <a:p>
            <a:pPr marL="0" indent="0">
              <a:buNone/>
            </a:pPr>
            <a:endParaRPr lang="de-DE" sz="1600" b="1" i="1" dirty="0"/>
          </a:p>
          <a:p>
            <a:pPr marL="0" indent="0">
              <a:buNone/>
            </a:pPr>
            <a:r>
              <a:rPr lang="de-DE" sz="1600" b="1" i="1" dirty="0" smtClean="0"/>
              <a:t>„</a:t>
            </a:r>
            <a:r>
              <a:rPr lang="en-GB" sz="2000" b="1" i="1" dirty="0"/>
              <a:t> The motivation that we should not stop fighting despite the low chances of </a:t>
            </a:r>
            <a:endParaRPr lang="en-GB" sz="2000" b="1" i="1" dirty="0" smtClean="0"/>
          </a:p>
          <a:p>
            <a:pPr marL="0" indent="0">
              <a:buNone/>
            </a:pPr>
            <a:r>
              <a:rPr lang="en-GB" sz="2000" b="1" i="1" dirty="0" smtClean="0"/>
              <a:t>admission</a:t>
            </a:r>
            <a:r>
              <a:rPr lang="en-GB" sz="2000" b="1" i="1" dirty="0"/>
              <a:t>, helped me to feel slightly </a:t>
            </a:r>
            <a:r>
              <a:rPr lang="en-GB" sz="2000" b="1" i="1" dirty="0" smtClean="0"/>
              <a:t>better”</a:t>
            </a:r>
            <a:endParaRPr lang="de-DE" sz="1600" b="1" dirty="0"/>
          </a:p>
          <a:p>
            <a:pPr marL="0" indent="0">
              <a:buNone/>
            </a:pPr>
            <a:endParaRPr lang="de-DE" dirty="0"/>
          </a:p>
          <a:p>
            <a:pPr marL="457200" lvl="1" indent="0">
              <a:buNone/>
            </a:pPr>
            <a:endParaRPr lang="de-DE" dirty="0"/>
          </a:p>
          <a:p>
            <a:endParaRPr lang="de-DE" dirty="0"/>
          </a:p>
          <a:p>
            <a:pPr lvl="1"/>
            <a:endParaRPr lang="de-DE" dirty="0"/>
          </a:p>
        </p:txBody>
      </p:sp>
      <p:sp>
        <p:nvSpPr>
          <p:cNvPr id="9" name="Ovale Legende 8"/>
          <p:cNvSpPr/>
          <p:nvPr/>
        </p:nvSpPr>
        <p:spPr>
          <a:xfrm>
            <a:off x="8906429" y="623663"/>
            <a:ext cx="2302073" cy="1638045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/>
              <a:t>Universities should offer more </a:t>
            </a:r>
            <a:r>
              <a:rPr lang="en-US" sz="1200" dirty="0" err="1" smtClean="0"/>
              <a:t>programmes</a:t>
            </a:r>
            <a:r>
              <a:rPr lang="en-US" sz="1200" dirty="0" smtClean="0"/>
              <a:t> </a:t>
            </a:r>
            <a:r>
              <a:rPr lang="en-US" sz="1200" dirty="0"/>
              <a:t>for schools and interested </a:t>
            </a:r>
            <a:r>
              <a:rPr lang="en-US" sz="1200" dirty="0" smtClean="0"/>
              <a:t>pupils</a:t>
            </a:r>
            <a:endParaRPr lang="en-US" sz="1200" dirty="0"/>
          </a:p>
        </p:txBody>
      </p:sp>
      <p:sp>
        <p:nvSpPr>
          <p:cNvPr id="3" name="Vertikales Scrollen 2"/>
          <p:cNvSpPr/>
          <p:nvPr/>
        </p:nvSpPr>
        <p:spPr>
          <a:xfrm>
            <a:off x="9202969" y="3139920"/>
            <a:ext cx="1982724" cy="2907792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/>
              <a:t>56% of all interviewees stated that they get their information from friends and family or social media</a:t>
            </a:r>
          </a:p>
        </p:txBody>
      </p:sp>
    </p:spTree>
    <p:extLst>
      <p:ext uri="{BB962C8B-B14F-4D97-AF65-F5344CB8AC3E}">
        <p14:creationId xmlns:p14="http://schemas.microsoft.com/office/powerpoint/2010/main" val="2559483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0070C0"/>
                </a:solidFill>
              </a:rPr>
              <a:t>Supporting school students</a:t>
            </a:r>
            <a:endParaRPr lang="en-GB" b="1" dirty="0">
              <a:solidFill>
                <a:srgbClr val="0070C0"/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9264" y="365125"/>
            <a:ext cx="1644535" cy="1173102"/>
          </a:xfrm>
          <a:prstGeom prst="rect">
            <a:avLst/>
          </a:prstGeom>
        </p:spPr>
      </p:pic>
      <p:sp>
        <p:nvSpPr>
          <p:cNvPr id="8" name="Ovale Legende 7"/>
          <p:cNvSpPr/>
          <p:nvPr/>
        </p:nvSpPr>
        <p:spPr>
          <a:xfrm>
            <a:off x="450412" y="1538227"/>
            <a:ext cx="3401568" cy="2615184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 smtClean="0"/>
              <a:t>They should welcome the new students as well as possible, as many will be very young and will therefore need a lot of assistance</a:t>
            </a:r>
            <a:endParaRPr lang="en-GB" dirty="0"/>
          </a:p>
        </p:txBody>
      </p:sp>
      <p:sp>
        <p:nvSpPr>
          <p:cNvPr id="12" name="Ovale Legende 11"/>
          <p:cNvSpPr/>
          <p:nvPr/>
        </p:nvSpPr>
        <p:spPr>
          <a:xfrm>
            <a:off x="8263960" y="3745992"/>
            <a:ext cx="3401568" cy="2615184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I cannot wait to enroll at the university, be independent and pursue my interests</a:t>
            </a:r>
            <a:endParaRPr lang="en-US" dirty="0"/>
          </a:p>
        </p:txBody>
      </p:sp>
      <p:sp>
        <p:nvSpPr>
          <p:cNvPr id="13" name="Ovale Legende 12"/>
          <p:cNvSpPr/>
          <p:nvPr/>
        </p:nvSpPr>
        <p:spPr>
          <a:xfrm>
            <a:off x="8790432" y="103156"/>
            <a:ext cx="3401568" cy="2615184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I feel overwhelmed and have no idea what I want to study nor how to come to a decision</a:t>
            </a:r>
            <a:endParaRPr lang="en-US" dirty="0"/>
          </a:p>
        </p:txBody>
      </p:sp>
      <p:sp>
        <p:nvSpPr>
          <p:cNvPr id="14" name="Ovale Legende 13"/>
          <p:cNvSpPr/>
          <p:nvPr/>
        </p:nvSpPr>
        <p:spPr>
          <a:xfrm>
            <a:off x="5335318" y="1538227"/>
            <a:ext cx="3401568" cy="2615184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worry, fear, insecurity, excitement, getting independent, difficult, stressful, responsibility </a:t>
            </a:r>
            <a:endParaRPr lang="en-US" dirty="0"/>
          </a:p>
        </p:txBody>
      </p:sp>
      <p:sp>
        <p:nvSpPr>
          <p:cNvPr id="15" name="Ovale Legende 14"/>
          <p:cNvSpPr/>
          <p:nvPr/>
        </p:nvSpPr>
        <p:spPr>
          <a:xfrm>
            <a:off x="2406676" y="3877056"/>
            <a:ext cx="3401568" cy="2615184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I have great respect [regarding the transition] because I do not know how it will be. These thoughts intimidate me, to be honest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977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smtClean="0">
                <a:solidFill>
                  <a:srgbClr val="0070C0"/>
                </a:solidFill>
              </a:rPr>
              <a:t>Outlook First Generation</a:t>
            </a:r>
            <a:endParaRPr lang="de-DE" b="1" dirty="0">
              <a:solidFill>
                <a:srgbClr val="0070C0"/>
              </a:solidFill>
            </a:endParaRPr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838200" y="1533017"/>
            <a:ext cx="9439656" cy="4351338"/>
          </a:xfrm>
        </p:spPr>
        <p:txBody>
          <a:bodyPr>
            <a:normAutofit lnSpcReduction="10000"/>
          </a:bodyPr>
          <a:lstStyle/>
          <a:p>
            <a:r>
              <a:rPr lang="en-GB" sz="2400" dirty="0" smtClean="0"/>
              <a:t>University of Vienna: included the First Generation Programme in their performance agreement</a:t>
            </a:r>
          </a:p>
          <a:p>
            <a:pPr lvl="1"/>
            <a:r>
              <a:rPr lang="en-GB" sz="1800" dirty="0" smtClean="0"/>
              <a:t>leading </a:t>
            </a:r>
            <a:r>
              <a:rPr lang="en-GB" sz="1800" dirty="0"/>
              <a:t>document of commitment between the Austrian Federal Ministry of Education, Science and Research and the University of </a:t>
            </a:r>
            <a:r>
              <a:rPr lang="en-GB" sz="1800" dirty="0" smtClean="0"/>
              <a:t>Vienna, valid from 2022-2024</a:t>
            </a:r>
          </a:p>
          <a:p>
            <a:pPr marL="457200" lvl="1" indent="0">
              <a:buNone/>
            </a:pPr>
            <a:endParaRPr lang="de-DE" sz="1400" dirty="0" smtClean="0"/>
          </a:p>
          <a:p>
            <a:r>
              <a:rPr lang="en-GB" sz="2400" dirty="0" smtClean="0"/>
              <a:t>Project will expand and sustainably embedded</a:t>
            </a:r>
          </a:p>
          <a:p>
            <a:pPr lvl="1"/>
            <a:r>
              <a:rPr lang="en-GB" sz="2000" dirty="0" smtClean="0"/>
              <a:t>2022: aiming 200 school students</a:t>
            </a:r>
          </a:p>
          <a:p>
            <a:pPr lvl="1"/>
            <a:r>
              <a:rPr lang="en-GB" sz="2000" dirty="0" smtClean="0"/>
              <a:t>2023: aiming up to 400 school students</a:t>
            </a:r>
          </a:p>
          <a:p>
            <a:pPr marL="457200" lvl="1" indent="0">
              <a:buNone/>
            </a:pPr>
            <a:endParaRPr lang="en-GB" sz="2000" dirty="0" smtClean="0"/>
          </a:p>
          <a:p>
            <a:r>
              <a:rPr lang="en-GB" sz="2400" dirty="0" smtClean="0"/>
              <a:t>Adapted structure: </a:t>
            </a:r>
          </a:p>
          <a:p>
            <a:pPr lvl="1"/>
            <a:r>
              <a:rPr lang="en-GB" sz="2000" dirty="0" smtClean="0"/>
              <a:t>3 Workshops á 3 hours</a:t>
            </a:r>
          </a:p>
          <a:p>
            <a:pPr lvl="1"/>
            <a:r>
              <a:rPr lang="en-GB" sz="2000" dirty="0" smtClean="0"/>
              <a:t>Focus on the University of Vienna</a:t>
            </a:r>
          </a:p>
          <a:p>
            <a:pPr lvl="1"/>
            <a:r>
              <a:rPr lang="en-GB" sz="2000" dirty="0" smtClean="0"/>
              <a:t>2 ways of reaching the target group: workshops and school events for </a:t>
            </a:r>
            <a:r>
              <a:rPr lang="en-GB" sz="2000" dirty="0" smtClean="0"/>
              <a:t>low- </a:t>
            </a:r>
            <a:r>
              <a:rPr lang="en-GB" sz="2000" dirty="0" smtClean="0"/>
              <a:t>threshold communication </a:t>
            </a:r>
          </a:p>
          <a:p>
            <a:pPr lvl="1"/>
            <a:endParaRPr lang="de-DE" sz="2000" dirty="0"/>
          </a:p>
        </p:txBody>
      </p:sp>
      <p:sp>
        <p:nvSpPr>
          <p:cNvPr id="4" name="Vertikales Scrollen 3"/>
          <p:cNvSpPr/>
          <p:nvPr/>
        </p:nvSpPr>
        <p:spPr>
          <a:xfrm>
            <a:off x="10034016" y="2072197"/>
            <a:ext cx="2157984" cy="2655252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/>
              <a:t>80% of all interviewees stated interest in joining the First Generation Project</a:t>
            </a:r>
          </a:p>
        </p:txBody>
      </p:sp>
    </p:spTree>
    <p:extLst>
      <p:ext uri="{BB962C8B-B14F-4D97-AF65-F5344CB8AC3E}">
        <p14:creationId xmlns:p14="http://schemas.microsoft.com/office/powerpoint/2010/main" val="218938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07555" y="414833"/>
            <a:ext cx="10515600" cy="1325563"/>
          </a:xfrm>
        </p:spPr>
        <p:txBody>
          <a:bodyPr/>
          <a:lstStyle/>
          <a:p>
            <a:r>
              <a:rPr lang="de-DE" b="1" dirty="0" smtClean="0">
                <a:solidFill>
                  <a:srgbClr val="0070C0"/>
                </a:solidFill>
              </a:rPr>
              <a:t>Support University </a:t>
            </a:r>
            <a:r>
              <a:rPr lang="en-GB" b="1" dirty="0" smtClean="0">
                <a:solidFill>
                  <a:srgbClr val="0070C0"/>
                </a:solidFill>
              </a:rPr>
              <a:t>of</a:t>
            </a:r>
            <a:r>
              <a:rPr lang="de-DE" b="1" dirty="0" smtClean="0">
                <a:solidFill>
                  <a:srgbClr val="0070C0"/>
                </a:solidFill>
              </a:rPr>
              <a:t> Vienna</a:t>
            </a:r>
            <a:endParaRPr lang="de-DE" b="1" dirty="0">
              <a:solidFill>
                <a:srgbClr val="0070C0"/>
              </a:solidFill>
            </a:endParaRPr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30510" y="2807652"/>
            <a:ext cx="5699132" cy="3896682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6503555" y="1435504"/>
            <a:ext cx="568844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Online Self Assessment</a:t>
            </a:r>
            <a:r>
              <a:rPr lang="en-GB" dirty="0" smtClean="0"/>
              <a:t>: 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en-GB" sz="1400" dirty="0" smtClean="0"/>
              <a:t>Students learn about the emphasis of the study field and align it with their interests and strength</a:t>
            </a:r>
          </a:p>
          <a:p>
            <a:pPr marL="285750" indent="-285750">
              <a:buFontTx/>
              <a:buChar char="-"/>
            </a:pPr>
            <a:r>
              <a:rPr lang="en-GB" sz="1400" dirty="0" smtClean="0"/>
              <a:t>Voluntarily but for some studies prerequisite </a:t>
            </a:r>
          </a:p>
          <a:p>
            <a:pPr marL="285750" indent="-285750">
              <a:buFontTx/>
              <a:buChar char="-"/>
            </a:pPr>
            <a:r>
              <a:rPr lang="en-GB" sz="1400" dirty="0" smtClean="0"/>
              <a:t>Duration: 30-75 Minutes</a:t>
            </a:r>
          </a:p>
          <a:p>
            <a:pPr marL="285750" indent="-285750">
              <a:buFontTx/>
              <a:buChar char="-"/>
            </a:pPr>
            <a:r>
              <a:rPr lang="en-GB" sz="1400" dirty="0" smtClean="0"/>
              <a:t>No recommendation if you should study this subject</a:t>
            </a:r>
          </a:p>
          <a:p>
            <a:pPr marL="285750" indent="-285750">
              <a:buFontTx/>
              <a:buChar char="-"/>
            </a:pPr>
            <a:endParaRPr lang="en-GB" sz="1400" dirty="0"/>
          </a:p>
        </p:txBody>
      </p:sp>
      <p:sp>
        <p:nvSpPr>
          <p:cNvPr id="8" name="Textfeld 7"/>
          <p:cNvSpPr txBox="1"/>
          <p:nvPr/>
        </p:nvSpPr>
        <p:spPr>
          <a:xfrm>
            <a:off x="407555" y="1435504"/>
            <a:ext cx="53149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/>
              <a:t>Uni:check</a:t>
            </a:r>
            <a:r>
              <a:rPr lang="en-GB" b="1" dirty="0" smtClean="0"/>
              <a:t>:</a:t>
            </a:r>
          </a:p>
          <a:p>
            <a:pPr marL="285750" indent="-285750">
              <a:buFontTx/>
              <a:buChar char="-"/>
            </a:pPr>
            <a:r>
              <a:rPr lang="en-GB" sz="1400" dirty="0" smtClean="0"/>
              <a:t>Gaining an overview about studying at the University of Vienna</a:t>
            </a:r>
          </a:p>
          <a:p>
            <a:pPr marL="285750" indent="-285750">
              <a:buFontTx/>
              <a:buChar char="-"/>
            </a:pPr>
            <a:r>
              <a:rPr lang="en-GB" sz="1400" dirty="0" smtClean="0"/>
              <a:t>Receive feedback</a:t>
            </a:r>
          </a:p>
          <a:p>
            <a:pPr marL="285750" indent="-285750">
              <a:buFontTx/>
              <a:buChar char="-"/>
            </a:pPr>
            <a:r>
              <a:rPr lang="en-GB" sz="1400" dirty="0" smtClean="0"/>
              <a:t>Duration: approx. 45 Minutes </a:t>
            </a:r>
            <a:endParaRPr lang="en-GB" sz="1400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286" y="2411007"/>
            <a:ext cx="4039819" cy="439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168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smtClean="0">
                <a:solidFill>
                  <a:srgbClr val="0070C0"/>
                </a:solidFill>
              </a:rPr>
              <a:t>Further </a:t>
            </a:r>
            <a:r>
              <a:rPr lang="de-DE" b="1" dirty="0" err="1" smtClean="0">
                <a:solidFill>
                  <a:srgbClr val="0070C0"/>
                </a:solidFill>
              </a:rPr>
              <a:t>information</a:t>
            </a:r>
            <a:endParaRPr lang="de-DE" b="1" dirty="0">
              <a:solidFill>
                <a:srgbClr val="0070C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238851"/>
          </a:xfrm>
        </p:spPr>
        <p:txBody>
          <a:bodyPr/>
          <a:lstStyle/>
          <a:p>
            <a:r>
              <a:rPr lang="en-GB" dirty="0" smtClean="0"/>
              <a:t>Interested in the programme: </a:t>
            </a:r>
          </a:p>
          <a:p>
            <a:pPr marL="0" indent="0">
              <a:buNone/>
            </a:pPr>
            <a:r>
              <a:rPr lang="de-DE" u="sng" dirty="0" smtClean="0">
                <a:hlinkClick r:id="rId2"/>
              </a:rPr>
              <a:t>www.first-generation.at</a:t>
            </a: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081" y="5172952"/>
            <a:ext cx="7166919" cy="79891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4428" y="4057787"/>
            <a:ext cx="780535" cy="780535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5921460" y="4248478"/>
            <a:ext cx="2767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bg2">
                    <a:lumMod val="25000"/>
                  </a:schemeClr>
                </a:solidFill>
              </a:rPr>
              <a:t>In Zusammenarbeit mit dem </a:t>
            </a:r>
            <a:r>
              <a:rPr lang="de-DE" sz="1400" dirty="0" err="1">
                <a:solidFill>
                  <a:schemeClr val="bg2">
                    <a:lumMod val="25000"/>
                  </a:schemeClr>
                </a:solidFill>
              </a:rPr>
              <a:t>Bildungsgrätzl</a:t>
            </a:r>
            <a:r>
              <a:rPr lang="de-DE" sz="1400" dirty="0">
                <a:solidFill>
                  <a:schemeClr val="bg2">
                    <a:lumMod val="25000"/>
                  </a:schemeClr>
                </a:solidFill>
              </a:rPr>
              <a:t> Wallenstein 2.0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0990" y="4088121"/>
            <a:ext cx="1009162" cy="719869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4081" y="4031264"/>
            <a:ext cx="1915297" cy="957649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9264" y="365125"/>
            <a:ext cx="1644535" cy="1173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785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err="1" smtClean="0">
                <a:solidFill>
                  <a:srgbClr val="0070C0"/>
                </a:solidFill>
              </a:rPr>
              <a:t>Credits</a:t>
            </a:r>
            <a:endParaRPr lang="de-DE" b="1" dirty="0">
              <a:solidFill>
                <a:srgbClr val="0070C0"/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9264" y="365125"/>
            <a:ext cx="1644535" cy="1173102"/>
          </a:xfrm>
          <a:prstGeom prst="rect">
            <a:avLst/>
          </a:prstGeom>
        </p:spPr>
      </p:pic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E296EC55-2CB1-504B-8C61-E556D9B12E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694" y="1927761"/>
            <a:ext cx="10515600" cy="4351338"/>
          </a:xfrm>
        </p:spPr>
        <p:txBody>
          <a:bodyPr/>
          <a:lstStyle/>
          <a:p>
            <a:r>
              <a:rPr lang="de-DE" dirty="0" smtClean="0"/>
              <a:t>Page 1: Universität </a:t>
            </a:r>
            <a:r>
              <a:rPr lang="de-DE" dirty="0" err="1" smtClean="0"/>
              <a:t>Wien_Alex</a:t>
            </a:r>
            <a:r>
              <a:rPr lang="de-DE" dirty="0" smtClean="0"/>
              <a:t> </a:t>
            </a:r>
            <a:r>
              <a:rPr lang="de-DE" dirty="0" err="1" smtClean="0"/>
              <a:t>Schuppich</a:t>
            </a:r>
            <a:endParaRPr lang="de-DE" dirty="0" smtClean="0"/>
          </a:p>
          <a:p>
            <a:r>
              <a:rPr lang="de-DE" dirty="0" smtClean="0"/>
              <a:t>Page 3:Universität </a:t>
            </a:r>
            <a:r>
              <a:rPr lang="de-DE" dirty="0" err="1" smtClean="0"/>
              <a:t>Wien_Barbara</a:t>
            </a:r>
            <a:r>
              <a:rPr lang="de-DE" dirty="0" smtClean="0"/>
              <a:t> Mair</a:t>
            </a:r>
            <a:r>
              <a:rPr lang="de-DE" dirty="0"/>
              <a:t> </a:t>
            </a:r>
            <a:r>
              <a:rPr lang="de-DE" dirty="0" smtClean="0"/>
              <a:t>(?)</a:t>
            </a:r>
          </a:p>
          <a:p>
            <a:r>
              <a:rPr lang="de-DE" dirty="0" smtClean="0"/>
              <a:t>Page 5, 6, 7, 8, 10: Vienna University </a:t>
            </a:r>
            <a:r>
              <a:rPr lang="de-DE" dirty="0" err="1" smtClean="0"/>
              <a:t>Childrens</a:t>
            </a:r>
            <a:r>
              <a:rPr lang="de-DE" dirty="0" smtClean="0"/>
              <a:t> Office</a:t>
            </a:r>
          </a:p>
        </p:txBody>
      </p:sp>
    </p:spTree>
    <p:extLst>
      <p:ext uri="{BB962C8B-B14F-4D97-AF65-F5344CB8AC3E}">
        <p14:creationId xmlns:p14="http://schemas.microsoft.com/office/powerpoint/2010/main" val="33157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err="1" smtClean="0">
                <a:solidFill>
                  <a:srgbClr val="0070C0"/>
                </a:solidFill>
              </a:rPr>
              <a:t>Overview</a:t>
            </a:r>
            <a:r>
              <a:rPr lang="de-DE" b="1" dirty="0" smtClean="0">
                <a:solidFill>
                  <a:srgbClr val="0070C0"/>
                </a:solidFill>
              </a:rPr>
              <a:t> </a:t>
            </a:r>
            <a:endParaRPr lang="de-DE" b="1" dirty="0">
              <a:solidFill>
                <a:srgbClr val="0070C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r>
              <a:rPr lang="en-GB" dirty="0" smtClean="0"/>
              <a:t>First Generation Project</a:t>
            </a:r>
          </a:p>
          <a:p>
            <a:r>
              <a:rPr lang="en-GB" dirty="0" smtClean="0"/>
              <a:t>Interactive World Cafe-Session</a:t>
            </a:r>
          </a:p>
          <a:p>
            <a:r>
              <a:rPr lang="en-GB" dirty="0" smtClean="0"/>
              <a:t>Learnings</a:t>
            </a:r>
          </a:p>
          <a:p>
            <a:r>
              <a:rPr lang="en-GB" dirty="0" smtClean="0"/>
              <a:t>Outlook</a:t>
            </a:r>
          </a:p>
          <a:p>
            <a:r>
              <a:rPr lang="en-GB" dirty="0" smtClean="0"/>
              <a:t>Wrap-up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335250" y="-10858500"/>
            <a:ext cx="10800000" cy="720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4080" y="365125"/>
            <a:ext cx="1569720" cy="1119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459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smtClean="0">
                <a:solidFill>
                  <a:srgbClr val="0070C0"/>
                </a:solidFill>
              </a:rPr>
              <a:t>First Generation </a:t>
            </a:r>
            <a:r>
              <a:rPr lang="de-DE" b="1" dirty="0" err="1" smtClean="0">
                <a:solidFill>
                  <a:srgbClr val="0070C0"/>
                </a:solidFill>
              </a:rPr>
              <a:t>Idea</a:t>
            </a:r>
            <a:endParaRPr lang="de-DE" b="1" dirty="0">
              <a:solidFill>
                <a:srgbClr val="0070C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GB" dirty="0" smtClean="0"/>
              <a:t>Pilot project for 15 school students from „Gymnasium am </a:t>
            </a:r>
            <a:r>
              <a:rPr lang="en-GB" dirty="0" err="1" smtClean="0"/>
              <a:t>Augarten</a:t>
            </a:r>
            <a:r>
              <a:rPr lang="en-GB" dirty="0" smtClean="0"/>
              <a:t>“</a:t>
            </a:r>
          </a:p>
          <a:p>
            <a:r>
              <a:rPr lang="en-GB" dirty="0" smtClean="0"/>
              <a:t>Study at the university - gain first experiences </a:t>
            </a:r>
          </a:p>
          <a:p>
            <a:r>
              <a:rPr lang="en-GB" dirty="0" smtClean="0"/>
              <a:t>Discuss all their questions and challenges</a:t>
            </a:r>
            <a:endParaRPr lang="en-GB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335250" y="-10858500"/>
            <a:ext cx="10800000" cy="7200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4345195"/>
            <a:ext cx="3389026" cy="226180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6331" y="4345195"/>
            <a:ext cx="3338534" cy="222585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255" y="4345195"/>
            <a:ext cx="3338789" cy="2225859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4080" y="365125"/>
            <a:ext cx="1569720" cy="1119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591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6937E1C4-185E-4B45-B2D7-8CB1A0B653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152" y="1177097"/>
            <a:ext cx="9674262" cy="5680904"/>
          </a:xfrm>
          <a:custGeom>
            <a:avLst/>
            <a:gdLst>
              <a:gd name="connsiteX0" fmla="*/ 19348523 w 19348523"/>
              <a:gd name="connsiteY0" fmla="*/ 0 h 11361807"/>
              <a:gd name="connsiteX1" fmla="*/ 19348523 w 19348523"/>
              <a:gd name="connsiteY1" fmla="*/ 218962 h 11361807"/>
              <a:gd name="connsiteX2" fmla="*/ 19303173 w 19348523"/>
              <a:gd name="connsiteY2" fmla="*/ 224482 h 11361807"/>
              <a:gd name="connsiteX3" fmla="*/ 17812153 w 19348523"/>
              <a:gd name="connsiteY3" fmla="*/ 424309 h 11361807"/>
              <a:gd name="connsiteX4" fmla="*/ 13923887 w 19348523"/>
              <a:gd name="connsiteY4" fmla="*/ 1169809 h 11361807"/>
              <a:gd name="connsiteX5" fmla="*/ 12563385 w 19348523"/>
              <a:gd name="connsiteY5" fmla="*/ 1675078 h 11361807"/>
              <a:gd name="connsiteX6" fmla="*/ 12183437 w 19348523"/>
              <a:gd name="connsiteY6" fmla="*/ 2226044 h 11361807"/>
              <a:gd name="connsiteX7" fmla="*/ 12905469 w 19348523"/>
              <a:gd name="connsiteY7" fmla="*/ 2906264 h 11361807"/>
              <a:gd name="connsiteX8" fmla="*/ 13825961 w 19348523"/>
              <a:gd name="connsiteY8" fmla="*/ 3740545 h 11361807"/>
              <a:gd name="connsiteX9" fmla="*/ 12951167 w 19348523"/>
              <a:gd name="connsiteY9" fmla="*/ 4581356 h 11361807"/>
              <a:gd name="connsiteX10" fmla="*/ 10762875 w 19348523"/>
              <a:gd name="connsiteY10" fmla="*/ 4785030 h 11361807"/>
              <a:gd name="connsiteX11" fmla="*/ 8239027 w 19348523"/>
              <a:gd name="connsiteY11" fmla="*/ 5321634 h 11361807"/>
              <a:gd name="connsiteX12" fmla="*/ 8368289 w 19348523"/>
              <a:gd name="connsiteY12" fmla="*/ 5499196 h 11361807"/>
              <a:gd name="connsiteX13" fmla="*/ 8851384 w 19348523"/>
              <a:gd name="connsiteY13" fmla="*/ 5901322 h 11361807"/>
              <a:gd name="connsiteX14" fmla="*/ 10281085 w 19348523"/>
              <a:gd name="connsiteY14" fmla="*/ 7759198 h 11361807"/>
              <a:gd name="connsiteX15" fmla="*/ 9880246 w 19348523"/>
              <a:gd name="connsiteY15" fmla="*/ 8774959 h 11361807"/>
              <a:gd name="connsiteX16" fmla="*/ 8783489 w 19348523"/>
              <a:gd name="connsiteY16" fmla="*/ 9551794 h 11361807"/>
              <a:gd name="connsiteX17" fmla="*/ 5627700 w 19348523"/>
              <a:gd name="connsiteY17" fmla="*/ 10704643 h 11361807"/>
              <a:gd name="connsiteX18" fmla="*/ 3922769 w 19348523"/>
              <a:gd name="connsiteY18" fmla="*/ 11257016 h 11361807"/>
              <a:gd name="connsiteX19" fmla="*/ 3637608 w 19348523"/>
              <a:gd name="connsiteY19" fmla="*/ 11361807 h 11361807"/>
              <a:gd name="connsiteX20" fmla="*/ 0 w 19348523"/>
              <a:gd name="connsiteY20" fmla="*/ 11361807 h 11361807"/>
              <a:gd name="connsiteX21" fmla="*/ 69573 w 19348523"/>
              <a:gd name="connsiteY21" fmla="*/ 11313341 h 11361807"/>
              <a:gd name="connsiteX22" fmla="*/ 1614091 w 19348523"/>
              <a:gd name="connsiteY22" fmla="*/ 10485302 h 11361807"/>
              <a:gd name="connsiteX23" fmla="*/ 5310424 w 19348523"/>
              <a:gd name="connsiteY23" fmla="*/ 9252810 h 11361807"/>
              <a:gd name="connsiteX24" fmla="*/ 7893026 w 19348523"/>
              <a:gd name="connsiteY24" fmla="*/ 8414612 h 11361807"/>
              <a:gd name="connsiteX25" fmla="*/ 8658145 w 19348523"/>
              <a:gd name="connsiteY25" fmla="*/ 7759198 h 11361807"/>
              <a:gd name="connsiteX26" fmla="*/ 7686732 w 19348523"/>
              <a:gd name="connsiteY26" fmla="*/ 6427481 h 11361807"/>
              <a:gd name="connsiteX27" fmla="*/ 6935975 w 19348523"/>
              <a:gd name="connsiteY27" fmla="*/ 5321634 h 11361807"/>
              <a:gd name="connsiteX28" fmla="*/ 8449239 w 19348523"/>
              <a:gd name="connsiteY28" fmla="*/ 4362014 h 11361807"/>
              <a:gd name="connsiteX29" fmla="*/ 10565720 w 19348523"/>
              <a:gd name="connsiteY29" fmla="*/ 4179229 h 11361807"/>
              <a:gd name="connsiteX30" fmla="*/ 12730509 w 19348523"/>
              <a:gd name="connsiteY30" fmla="*/ 3740545 h 11361807"/>
              <a:gd name="connsiteX31" fmla="*/ 12101181 w 19348523"/>
              <a:gd name="connsiteY31" fmla="*/ 3104717 h 11361807"/>
              <a:gd name="connsiteX32" fmla="*/ 11283835 w 19348523"/>
              <a:gd name="connsiteY32" fmla="*/ 2226044 h 11361807"/>
              <a:gd name="connsiteX33" fmla="*/ 11851797 w 19348523"/>
              <a:gd name="connsiteY33" fmla="*/ 1493599 h 11361807"/>
              <a:gd name="connsiteX34" fmla="*/ 13372897 w 19348523"/>
              <a:gd name="connsiteY34" fmla="*/ 967440 h 11361807"/>
              <a:gd name="connsiteX35" fmla="*/ 17338197 w 19348523"/>
              <a:gd name="connsiteY35" fmla="*/ 249358 h 11361807"/>
              <a:gd name="connsiteX36" fmla="*/ 19283963 w 19348523"/>
              <a:gd name="connsiteY36" fmla="*/ 7168 h 11361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9348523" h="11361807">
                <a:moveTo>
                  <a:pt x="19348523" y="0"/>
                </a:moveTo>
                <a:lnTo>
                  <a:pt x="19348523" y="218962"/>
                </a:lnTo>
                <a:lnTo>
                  <a:pt x="19303173" y="224482"/>
                </a:lnTo>
                <a:cubicBezTo>
                  <a:pt x="18827877" y="283609"/>
                  <a:pt x="18323319" y="350379"/>
                  <a:pt x="17812153" y="424309"/>
                </a:cubicBezTo>
                <a:cubicBezTo>
                  <a:pt x="16216631" y="654095"/>
                  <a:pt x="14892689" y="904771"/>
                  <a:pt x="13923887" y="1169809"/>
                </a:cubicBezTo>
                <a:cubicBezTo>
                  <a:pt x="13324587" y="1334315"/>
                  <a:pt x="12862381" y="1504044"/>
                  <a:pt x="12563385" y="1675078"/>
                </a:cubicBezTo>
                <a:cubicBezTo>
                  <a:pt x="12240885" y="1857864"/>
                  <a:pt x="12107709" y="2043260"/>
                  <a:pt x="12183437" y="2226044"/>
                </a:cubicBezTo>
                <a:cubicBezTo>
                  <a:pt x="12325753" y="2568113"/>
                  <a:pt x="12599945" y="2727396"/>
                  <a:pt x="12905469" y="2906264"/>
                </a:cubicBezTo>
                <a:cubicBezTo>
                  <a:pt x="13218829" y="3089049"/>
                  <a:pt x="13594859" y="3308391"/>
                  <a:pt x="13825961" y="3740545"/>
                </a:cubicBezTo>
                <a:cubicBezTo>
                  <a:pt x="13965669" y="3999055"/>
                  <a:pt x="13940861" y="4371153"/>
                  <a:pt x="12951167" y="4581356"/>
                </a:cubicBezTo>
                <a:cubicBezTo>
                  <a:pt x="12353173" y="4709305"/>
                  <a:pt x="11547579" y="4748473"/>
                  <a:pt x="10762875" y="4785030"/>
                </a:cubicBezTo>
                <a:cubicBezTo>
                  <a:pt x="9022425" y="4868589"/>
                  <a:pt x="8279503" y="4959981"/>
                  <a:pt x="8239027" y="5321634"/>
                </a:cubicBezTo>
                <a:cubicBezTo>
                  <a:pt x="8239027" y="5324245"/>
                  <a:pt x="8239027" y="5369941"/>
                  <a:pt x="8368289" y="5499196"/>
                </a:cubicBezTo>
                <a:cubicBezTo>
                  <a:pt x="8484492" y="5615395"/>
                  <a:pt x="8660757" y="5752483"/>
                  <a:pt x="8851384" y="5901322"/>
                </a:cubicBezTo>
                <a:cubicBezTo>
                  <a:pt x="9428487" y="6351755"/>
                  <a:pt x="10219719" y="6969307"/>
                  <a:pt x="10281085" y="7759198"/>
                </a:cubicBezTo>
                <a:cubicBezTo>
                  <a:pt x="10307198" y="8106489"/>
                  <a:pt x="10176632" y="8449863"/>
                  <a:pt x="9880246" y="8774959"/>
                </a:cubicBezTo>
                <a:cubicBezTo>
                  <a:pt x="9632170" y="9046525"/>
                  <a:pt x="9275724" y="9301118"/>
                  <a:pt x="8783489" y="9551794"/>
                </a:cubicBezTo>
                <a:cubicBezTo>
                  <a:pt x="7929585" y="9985255"/>
                  <a:pt x="6787129" y="10341685"/>
                  <a:pt x="5627700" y="10704643"/>
                </a:cubicBezTo>
                <a:cubicBezTo>
                  <a:pt x="5067244" y="10879921"/>
                  <a:pt x="4487938" y="11061073"/>
                  <a:pt x="3922769" y="11257016"/>
                </a:cubicBezTo>
                <a:lnTo>
                  <a:pt x="3637608" y="11361807"/>
                </a:lnTo>
                <a:lnTo>
                  <a:pt x="0" y="11361807"/>
                </a:lnTo>
                <a:lnTo>
                  <a:pt x="69573" y="11313341"/>
                </a:lnTo>
                <a:cubicBezTo>
                  <a:pt x="536674" y="11008686"/>
                  <a:pt x="1047106" y="10735978"/>
                  <a:pt x="1614091" y="10485302"/>
                </a:cubicBezTo>
                <a:cubicBezTo>
                  <a:pt x="2807467" y="9956532"/>
                  <a:pt x="4110519" y="9589656"/>
                  <a:pt x="5310424" y="9252810"/>
                </a:cubicBezTo>
                <a:cubicBezTo>
                  <a:pt x="6324924" y="8966883"/>
                  <a:pt x="7246723" y="8708373"/>
                  <a:pt x="7893026" y="8414612"/>
                </a:cubicBezTo>
                <a:cubicBezTo>
                  <a:pt x="8641173" y="8076460"/>
                  <a:pt x="8654228" y="7844063"/>
                  <a:pt x="8658145" y="7759198"/>
                </a:cubicBezTo>
                <a:cubicBezTo>
                  <a:pt x="8681647" y="7319209"/>
                  <a:pt x="8134574" y="6826996"/>
                  <a:pt x="7686732" y="6427481"/>
                </a:cubicBezTo>
                <a:cubicBezTo>
                  <a:pt x="7242806" y="6027966"/>
                  <a:pt x="6851107" y="5676758"/>
                  <a:pt x="6935975" y="5321634"/>
                </a:cubicBezTo>
                <a:cubicBezTo>
                  <a:pt x="7015622" y="4986093"/>
                  <a:pt x="7344648" y="4566994"/>
                  <a:pt x="8449239" y="4362014"/>
                </a:cubicBezTo>
                <a:cubicBezTo>
                  <a:pt x="9069429" y="4245815"/>
                  <a:pt x="9833243" y="4211869"/>
                  <a:pt x="10565720" y="4179229"/>
                </a:cubicBezTo>
                <a:cubicBezTo>
                  <a:pt x="12193881" y="4106116"/>
                  <a:pt x="12846713" y="4027779"/>
                  <a:pt x="12730509" y="3740545"/>
                </a:cubicBezTo>
                <a:cubicBezTo>
                  <a:pt x="12601249" y="3423284"/>
                  <a:pt x="12375369" y="3279667"/>
                  <a:pt x="12101181" y="3104717"/>
                </a:cubicBezTo>
                <a:cubicBezTo>
                  <a:pt x="11766929" y="2891903"/>
                  <a:pt x="11409179" y="2663421"/>
                  <a:pt x="11283835" y="2226044"/>
                </a:cubicBezTo>
                <a:cubicBezTo>
                  <a:pt x="11210718" y="1967534"/>
                  <a:pt x="11411790" y="1722080"/>
                  <a:pt x="11851797" y="1493599"/>
                </a:cubicBezTo>
                <a:cubicBezTo>
                  <a:pt x="12203021" y="1310814"/>
                  <a:pt x="12720065" y="1134558"/>
                  <a:pt x="13372897" y="967440"/>
                </a:cubicBezTo>
                <a:cubicBezTo>
                  <a:pt x="14378257" y="710236"/>
                  <a:pt x="15727009" y="468699"/>
                  <a:pt x="17338197" y="249358"/>
                </a:cubicBezTo>
                <a:cubicBezTo>
                  <a:pt x="18018449" y="156007"/>
                  <a:pt x="18684337" y="75059"/>
                  <a:pt x="19283963" y="7168"/>
                </a:cubicBezTo>
                <a:close/>
              </a:path>
            </a:pathLst>
          </a:custGeom>
          <a:solidFill>
            <a:srgbClr val="59595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ctr">
            <a:noAutofit/>
          </a:bodyPr>
          <a:lstStyle/>
          <a:p>
            <a:endParaRPr lang="en-US" sz="3266" dirty="0">
              <a:latin typeface="Lato Light" panose="020F0502020204030203" pitchFamily="34" charset="0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392AAD57-FDA2-304C-89FB-8D587BEC34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5425" y="1148377"/>
            <a:ext cx="9844988" cy="5709624"/>
          </a:xfrm>
          <a:custGeom>
            <a:avLst/>
            <a:gdLst>
              <a:gd name="connsiteX0" fmla="*/ 19689976 w 19689976"/>
              <a:gd name="connsiteY0" fmla="*/ 0 h 11419247"/>
              <a:gd name="connsiteX1" fmla="*/ 19689976 w 19689976"/>
              <a:gd name="connsiteY1" fmla="*/ 215360 h 11419247"/>
              <a:gd name="connsiteX2" fmla="*/ 19640824 w 19689976"/>
              <a:gd name="connsiteY2" fmla="*/ 221250 h 11419247"/>
              <a:gd name="connsiteX3" fmla="*/ 18150068 w 19689976"/>
              <a:gd name="connsiteY3" fmla="*/ 418216 h 11419247"/>
              <a:gd name="connsiteX4" fmla="*/ 14262486 w 19689976"/>
              <a:gd name="connsiteY4" fmla="*/ 1151996 h 11419247"/>
              <a:gd name="connsiteX5" fmla="*/ 12902224 w 19689976"/>
              <a:gd name="connsiteY5" fmla="*/ 1649452 h 11419247"/>
              <a:gd name="connsiteX6" fmla="*/ 12522342 w 19689976"/>
              <a:gd name="connsiteY6" fmla="*/ 2191301 h 11419247"/>
              <a:gd name="connsiteX7" fmla="*/ 13244246 w 19689976"/>
              <a:gd name="connsiteY7" fmla="*/ 2861105 h 11419247"/>
              <a:gd name="connsiteX8" fmla="*/ 14164578 w 19689976"/>
              <a:gd name="connsiteY8" fmla="*/ 3682364 h 11419247"/>
              <a:gd name="connsiteX9" fmla="*/ 13289938 w 19689976"/>
              <a:gd name="connsiteY9" fmla="*/ 4510152 h 11419247"/>
              <a:gd name="connsiteX10" fmla="*/ 11102031 w 19689976"/>
              <a:gd name="connsiteY10" fmla="*/ 4711224 h 11419247"/>
              <a:gd name="connsiteX11" fmla="*/ 8578627 w 19689976"/>
              <a:gd name="connsiteY11" fmla="*/ 5240016 h 11419247"/>
              <a:gd name="connsiteX12" fmla="*/ 8707865 w 19689976"/>
              <a:gd name="connsiteY12" fmla="*/ 5413668 h 11419247"/>
              <a:gd name="connsiteX13" fmla="*/ 9190877 w 19689976"/>
              <a:gd name="connsiteY13" fmla="*/ 5809283 h 11419247"/>
              <a:gd name="connsiteX14" fmla="*/ 10620326 w 19689976"/>
              <a:gd name="connsiteY14" fmla="*/ 7638511 h 11419247"/>
              <a:gd name="connsiteX15" fmla="*/ 10219558 w 19689976"/>
              <a:gd name="connsiteY15" fmla="*/ 8637341 h 11419247"/>
              <a:gd name="connsiteX16" fmla="*/ 9122993 w 19689976"/>
              <a:gd name="connsiteY16" fmla="*/ 9402458 h 11419247"/>
              <a:gd name="connsiteX17" fmla="*/ 5967761 w 19689976"/>
              <a:gd name="connsiteY17" fmla="*/ 10538381 h 11419247"/>
              <a:gd name="connsiteX18" fmla="*/ 3430250 w 19689976"/>
              <a:gd name="connsiteY18" fmla="*/ 11382727 h 11419247"/>
              <a:gd name="connsiteX19" fmla="*/ 3339249 w 19689976"/>
              <a:gd name="connsiteY19" fmla="*/ 11419247 h 11419247"/>
              <a:gd name="connsiteX20" fmla="*/ 0 w 19689976"/>
              <a:gd name="connsiteY20" fmla="*/ 11419247 h 11419247"/>
              <a:gd name="connsiteX21" fmla="*/ 410611 w 19689976"/>
              <a:gd name="connsiteY21" fmla="*/ 11137047 h 11419247"/>
              <a:gd name="connsiteX22" fmla="*/ 1954857 w 19689976"/>
              <a:gd name="connsiteY22" fmla="*/ 10321642 h 11419247"/>
              <a:gd name="connsiteX23" fmla="*/ 5650540 w 19689976"/>
              <a:gd name="connsiteY23" fmla="*/ 9108684 h 11419247"/>
              <a:gd name="connsiteX24" fmla="*/ 8232687 w 19689976"/>
              <a:gd name="connsiteY24" fmla="*/ 8284813 h 11419247"/>
              <a:gd name="connsiteX25" fmla="*/ 8997672 w 19689976"/>
              <a:gd name="connsiteY25" fmla="*/ 7638511 h 11419247"/>
              <a:gd name="connsiteX26" fmla="*/ 8026430 w 19689976"/>
              <a:gd name="connsiteY26" fmla="*/ 6327629 h 11419247"/>
              <a:gd name="connsiteX27" fmla="*/ 7275805 w 19689976"/>
              <a:gd name="connsiteY27" fmla="*/ 5240016 h 11419247"/>
              <a:gd name="connsiteX28" fmla="*/ 8788802 w 19689976"/>
              <a:gd name="connsiteY28" fmla="*/ 4293413 h 11419247"/>
              <a:gd name="connsiteX29" fmla="*/ 10904910 w 19689976"/>
              <a:gd name="connsiteY29" fmla="*/ 4113232 h 11419247"/>
              <a:gd name="connsiteX30" fmla="*/ 13069318 w 19689976"/>
              <a:gd name="connsiteY30" fmla="*/ 3682364 h 11419247"/>
              <a:gd name="connsiteX31" fmla="*/ 12440100 w 19689976"/>
              <a:gd name="connsiteY31" fmla="*/ 3055648 h 11419247"/>
              <a:gd name="connsiteX32" fmla="*/ 11622899 w 19689976"/>
              <a:gd name="connsiteY32" fmla="*/ 2191301 h 11419247"/>
              <a:gd name="connsiteX33" fmla="*/ 12190762 w 19689976"/>
              <a:gd name="connsiteY33" fmla="*/ 1470577 h 11419247"/>
              <a:gd name="connsiteX34" fmla="*/ 13711594 w 19689976"/>
              <a:gd name="connsiteY34" fmla="*/ 952230 h 11419247"/>
              <a:gd name="connsiteX35" fmla="*/ 17676196 w 19689976"/>
              <a:gd name="connsiteY35" fmla="*/ 244563 h 11419247"/>
              <a:gd name="connsiteX36" fmla="*/ 19621618 w 19689976"/>
              <a:gd name="connsiteY36" fmla="*/ 7423 h 11419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9689976" h="11419247">
                <a:moveTo>
                  <a:pt x="19689976" y="0"/>
                </a:moveTo>
                <a:lnTo>
                  <a:pt x="19689976" y="215360"/>
                </a:lnTo>
                <a:lnTo>
                  <a:pt x="19640824" y="221250"/>
                </a:lnTo>
                <a:cubicBezTo>
                  <a:pt x="19165614" y="279469"/>
                  <a:pt x="18661146" y="345262"/>
                  <a:pt x="18150068" y="418216"/>
                </a:cubicBezTo>
                <a:cubicBezTo>
                  <a:pt x="16554828" y="644095"/>
                  <a:pt x="15231118" y="890864"/>
                  <a:pt x="14262486" y="1151996"/>
                </a:cubicBezTo>
                <a:cubicBezTo>
                  <a:pt x="13663292" y="1312592"/>
                  <a:pt x="13201168" y="1479717"/>
                  <a:pt x="12902224" y="1649452"/>
                </a:cubicBezTo>
                <a:cubicBezTo>
                  <a:pt x="12579782" y="1829634"/>
                  <a:pt x="12446626" y="2012426"/>
                  <a:pt x="12522342" y="2191301"/>
                </a:cubicBezTo>
                <a:cubicBezTo>
                  <a:pt x="12664634" y="2528161"/>
                  <a:pt x="12938776" y="2686147"/>
                  <a:pt x="13244246" y="2861105"/>
                </a:cubicBezTo>
                <a:cubicBezTo>
                  <a:pt x="13557552" y="3041286"/>
                  <a:pt x="13933518" y="3256720"/>
                  <a:pt x="14164578" y="3682364"/>
                </a:cubicBezTo>
                <a:cubicBezTo>
                  <a:pt x="14304260" y="3936968"/>
                  <a:pt x="14279456" y="4303858"/>
                  <a:pt x="13289938" y="4510152"/>
                </a:cubicBezTo>
                <a:cubicBezTo>
                  <a:pt x="12692050" y="4635495"/>
                  <a:pt x="11886596" y="4673360"/>
                  <a:pt x="11102031" y="4711224"/>
                </a:cubicBezTo>
                <a:cubicBezTo>
                  <a:pt x="9361888" y="4793481"/>
                  <a:pt x="8619096" y="4882265"/>
                  <a:pt x="8578627" y="5240016"/>
                </a:cubicBezTo>
                <a:cubicBezTo>
                  <a:pt x="8578627" y="5241321"/>
                  <a:pt x="8578627" y="5287020"/>
                  <a:pt x="8707865" y="5413668"/>
                </a:cubicBezTo>
                <a:cubicBezTo>
                  <a:pt x="8824050" y="5527261"/>
                  <a:pt x="9000283" y="5663049"/>
                  <a:pt x="9190877" y="5809283"/>
                </a:cubicBezTo>
                <a:cubicBezTo>
                  <a:pt x="9767877" y="6253207"/>
                  <a:pt x="10558970" y="6860339"/>
                  <a:pt x="10620326" y="7638511"/>
                </a:cubicBezTo>
                <a:cubicBezTo>
                  <a:pt x="10646434" y="7980595"/>
                  <a:pt x="10515891" y="8317455"/>
                  <a:pt x="10219558" y="8637341"/>
                </a:cubicBezTo>
                <a:cubicBezTo>
                  <a:pt x="9971525" y="8905001"/>
                  <a:pt x="9615142" y="9155688"/>
                  <a:pt x="9122993" y="9402458"/>
                </a:cubicBezTo>
                <a:cubicBezTo>
                  <a:pt x="8269240" y="9829408"/>
                  <a:pt x="7126985" y="10180631"/>
                  <a:pt x="5967761" y="10538381"/>
                </a:cubicBezTo>
                <a:cubicBezTo>
                  <a:pt x="5127224" y="10796901"/>
                  <a:pt x="4244282" y="11068458"/>
                  <a:pt x="3430250" y="11382727"/>
                </a:cubicBezTo>
                <a:lnTo>
                  <a:pt x="3339249" y="11419247"/>
                </a:lnTo>
                <a:lnTo>
                  <a:pt x="0" y="11419247"/>
                </a:lnTo>
                <a:lnTo>
                  <a:pt x="410611" y="11137047"/>
                </a:lnTo>
                <a:cubicBezTo>
                  <a:pt x="877630" y="10836969"/>
                  <a:pt x="1387973" y="10569391"/>
                  <a:pt x="1954857" y="10321642"/>
                </a:cubicBezTo>
                <a:cubicBezTo>
                  <a:pt x="3148024" y="9800684"/>
                  <a:pt x="4450846" y="9440322"/>
                  <a:pt x="5650540" y="9108684"/>
                </a:cubicBezTo>
                <a:cubicBezTo>
                  <a:pt x="6664861" y="8826662"/>
                  <a:pt x="7586498" y="8572058"/>
                  <a:pt x="8232687" y="8284813"/>
                </a:cubicBezTo>
                <a:cubicBezTo>
                  <a:pt x="8980701" y="7949259"/>
                  <a:pt x="8993755" y="7722074"/>
                  <a:pt x="8997672" y="7638511"/>
                </a:cubicBezTo>
                <a:cubicBezTo>
                  <a:pt x="9021170" y="7205033"/>
                  <a:pt x="8474193" y="6723245"/>
                  <a:pt x="8026430" y="6327629"/>
                </a:cubicBezTo>
                <a:cubicBezTo>
                  <a:pt x="7582582" y="5934627"/>
                  <a:pt x="7190951" y="5588627"/>
                  <a:pt x="7275805" y="5240016"/>
                </a:cubicBezTo>
                <a:cubicBezTo>
                  <a:pt x="7355436" y="4908378"/>
                  <a:pt x="7684405" y="4497096"/>
                  <a:pt x="8788802" y="4293413"/>
                </a:cubicBezTo>
                <a:cubicBezTo>
                  <a:pt x="9408883" y="4179821"/>
                  <a:pt x="10172562" y="4145874"/>
                  <a:pt x="10904910" y="4113232"/>
                </a:cubicBezTo>
                <a:cubicBezTo>
                  <a:pt x="12532786" y="4042727"/>
                  <a:pt x="13185502" y="3964386"/>
                  <a:pt x="13069318" y="3682364"/>
                </a:cubicBezTo>
                <a:cubicBezTo>
                  <a:pt x="12940082" y="3370311"/>
                  <a:pt x="12714242" y="3229300"/>
                  <a:pt x="12440100" y="3055648"/>
                </a:cubicBezTo>
                <a:cubicBezTo>
                  <a:pt x="12105910" y="2845437"/>
                  <a:pt x="11748220" y="2622169"/>
                  <a:pt x="11622899" y="2191301"/>
                </a:cubicBezTo>
                <a:cubicBezTo>
                  <a:pt x="11549795" y="1938004"/>
                  <a:pt x="11750831" y="1695151"/>
                  <a:pt x="12190762" y="1470577"/>
                </a:cubicBezTo>
                <a:cubicBezTo>
                  <a:pt x="12541924" y="1290396"/>
                  <a:pt x="13058876" y="1116743"/>
                  <a:pt x="13711594" y="952230"/>
                </a:cubicBezTo>
                <a:cubicBezTo>
                  <a:pt x="14716778" y="698932"/>
                  <a:pt x="16065290" y="461302"/>
                  <a:pt x="17676196" y="244563"/>
                </a:cubicBezTo>
                <a:cubicBezTo>
                  <a:pt x="18356326" y="153167"/>
                  <a:pt x="19022098" y="73848"/>
                  <a:pt x="19621618" y="7423"/>
                </a:cubicBezTo>
                <a:close/>
              </a:path>
            </a:pathLst>
          </a:custGeom>
          <a:solidFill>
            <a:srgbClr val="ABABA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ctr">
            <a:noAutofit/>
          </a:bodyPr>
          <a:lstStyle/>
          <a:p>
            <a:endParaRPr lang="en-US" sz="3266" dirty="0">
              <a:latin typeface="Lato Light" panose="020F0502020204030203" pitchFamily="34" charset="0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5EC9EC6A-C20C-464F-BE1D-0E7E7164D4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7278" y="1197563"/>
            <a:ext cx="9163136" cy="5660437"/>
          </a:xfrm>
          <a:custGeom>
            <a:avLst/>
            <a:gdLst>
              <a:gd name="connsiteX0" fmla="*/ 18326271 w 18326271"/>
              <a:gd name="connsiteY0" fmla="*/ 0 h 11320874"/>
              <a:gd name="connsiteX1" fmla="*/ 18326271 w 18326271"/>
              <a:gd name="connsiteY1" fmla="*/ 9721 h 11320874"/>
              <a:gd name="connsiteX2" fmla="*/ 18075965 w 18326271"/>
              <a:gd name="connsiteY2" fmla="*/ 38759 h 11320874"/>
              <a:gd name="connsiteX3" fmla="*/ 16586433 w 18326271"/>
              <a:gd name="connsiteY3" fmla="*/ 228947 h 11320874"/>
              <a:gd name="connsiteX4" fmla="*/ 12646293 w 18326271"/>
              <a:gd name="connsiteY4" fmla="*/ 950776 h 11320874"/>
              <a:gd name="connsiteX5" fmla="*/ 10732361 w 18326271"/>
              <a:gd name="connsiteY5" fmla="*/ 2090301 h 11320874"/>
              <a:gd name="connsiteX6" fmla="*/ 11503939 w 18326271"/>
              <a:gd name="connsiteY6" fmla="*/ 2851288 h 11320874"/>
              <a:gd name="connsiteX7" fmla="*/ 12280739 w 18326271"/>
              <a:gd name="connsiteY7" fmla="*/ 3580950 h 11320874"/>
              <a:gd name="connsiteX8" fmla="*/ 11624049 w 18326271"/>
              <a:gd name="connsiteY8" fmla="*/ 4143533 h 11320874"/>
              <a:gd name="connsiteX9" fmla="*/ 9643535 w 18326271"/>
              <a:gd name="connsiteY9" fmla="*/ 4314526 h 11320874"/>
              <a:gd name="connsiteX10" fmla="*/ 7623854 w 18326271"/>
              <a:gd name="connsiteY10" fmla="*/ 4486826 h 11320874"/>
              <a:gd name="connsiteX11" fmla="*/ 6595083 w 18326271"/>
              <a:gd name="connsiteY11" fmla="*/ 5138168 h 11320874"/>
              <a:gd name="connsiteX12" fmla="*/ 7288328 w 18326271"/>
              <a:gd name="connsiteY12" fmla="*/ 5948758 h 11320874"/>
              <a:gd name="connsiteX13" fmla="*/ 8484209 w 18326271"/>
              <a:gd name="connsiteY13" fmla="*/ 7535998 h 11320874"/>
              <a:gd name="connsiteX14" fmla="*/ 7317051 w 18326271"/>
              <a:gd name="connsiteY14" fmla="*/ 8742092 h 11320874"/>
              <a:gd name="connsiteX15" fmla="*/ 4447459 w 18326271"/>
              <a:gd name="connsiteY15" fmla="*/ 9715844 h 11320874"/>
              <a:gd name="connsiteX16" fmla="*/ 285001 w 18326271"/>
              <a:gd name="connsiteY16" fmla="*/ 11239536 h 11320874"/>
              <a:gd name="connsiteX17" fmla="*/ 142245 w 18326271"/>
              <a:gd name="connsiteY17" fmla="*/ 11320874 h 11320874"/>
              <a:gd name="connsiteX18" fmla="*/ 0 w 18326271"/>
              <a:gd name="connsiteY18" fmla="*/ 11320874 h 11320874"/>
              <a:gd name="connsiteX19" fmla="*/ 227877 w 18326271"/>
              <a:gd name="connsiteY19" fmla="*/ 11190623 h 11320874"/>
              <a:gd name="connsiteX20" fmla="*/ 4433097 w 18326271"/>
              <a:gd name="connsiteY20" fmla="*/ 9653190 h 11320874"/>
              <a:gd name="connsiteX21" fmla="*/ 8412404 w 18326271"/>
              <a:gd name="connsiteY21" fmla="*/ 7535998 h 11320874"/>
              <a:gd name="connsiteX22" fmla="*/ 7236106 w 18326271"/>
              <a:gd name="connsiteY22" fmla="*/ 5972253 h 11320874"/>
              <a:gd name="connsiteX23" fmla="*/ 6537639 w 18326271"/>
              <a:gd name="connsiteY23" fmla="*/ 5138168 h 11320874"/>
              <a:gd name="connsiteX24" fmla="*/ 7605576 w 18326271"/>
              <a:gd name="connsiteY24" fmla="*/ 4460719 h 11320874"/>
              <a:gd name="connsiteX25" fmla="*/ 9635701 w 18326271"/>
              <a:gd name="connsiteY25" fmla="*/ 4287115 h 11320874"/>
              <a:gd name="connsiteX26" fmla="*/ 11596633 w 18326271"/>
              <a:gd name="connsiteY26" fmla="*/ 4118731 h 11320874"/>
              <a:gd name="connsiteX27" fmla="*/ 12232433 w 18326271"/>
              <a:gd name="connsiteY27" fmla="*/ 3580950 h 11320874"/>
              <a:gd name="connsiteX28" fmla="*/ 11468689 w 18326271"/>
              <a:gd name="connsiteY28" fmla="*/ 2860425 h 11320874"/>
              <a:gd name="connsiteX29" fmla="*/ 10691889 w 18326271"/>
              <a:gd name="connsiteY29" fmla="*/ 2090301 h 11320874"/>
              <a:gd name="connsiteX30" fmla="*/ 11167109 w 18326271"/>
              <a:gd name="connsiteY30" fmla="*/ 1452010 h 11320874"/>
              <a:gd name="connsiteX31" fmla="*/ 12620181 w 18326271"/>
              <a:gd name="connsiteY31" fmla="*/ 942944 h 11320874"/>
              <a:gd name="connsiteX32" fmla="*/ 16564239 w 18326271"/>
              <a:gd name="connsiteY32" fmla="*/ 222420 h 11320874"/>
              <a:gd name="connsiteX33" fmla="*/ 18052371 w 18326271"/>
              <a:gd name="connsiteY33" fmla="*/ 31888 h 11320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8326271" h="11320874">
                <a:moveTo>
                  <a:pt x="18326271" y="0"/>
                </a:moveTo>
                <a:lnTo>
                  <a:pt x="18326271" y="9721"/>
                </a:lnTo>
                <a:lnTo>
                  <a:pt x="18075965" y="38759"/>
                </a:lnTo>
                <a:cubicBezTo>
                  <a:pt x="17601945" y="94950"/>
                  <a:pt x="17098043" y="158461"/>
                  <a:pt x="16586433" y="228947"/>
                </a:cubicBezTo>
                <a:cubicBezTo>
                  <a:pt x="14977999" y="452153"/>
                  <a:pt x="13635897" y="693633"/>
                  <a:pt x="12646293" y="950776"/>
                </a:cubicBezTo>
                <a:cubicBezTo>
                  <a:pt x="11280689" y="1305817"/>
                  <a:pt x="10588750" y="1689574"/>
                  <a:pt x="10732361" y="2090301"/>
                </a:cubicBezTo>
                <a:cubicBezTo>
                  <a:pt x="10869443" y="2472753"/>
                  <a:pt x="11184081" y="2659410"/>
                  <a:pt x="11503939" y="2851288"/>
                </a:cubicBezTo>
                <a:cubicBezTo>
                  <a:pt x="11805521" y="3031419"/>
                  <a:pt x="12101879" y="3210246"/>
                  <a:pt x="12280739" y="3580950"/>
                </a:cubicBezTo>
                <a:cubicBezTo>
                  <a:pt x="12407377" y="3840704"/>
                  <a:pt x="12197185" y="4027361"/>
                  <a:pt x="11624049" y="4143533"/>
                </a:cubicBezTo>
                <a:cubicBezTo>
                  <a:pt x="11108357" y="4247956"/>
                  <a:pt x="10366807" y="4281894"/>
                  <a:pt x="9643535" y="4314526"/>
                </a:cubicBezTo>
                <a:cubicBezTo>
                  <a:pt x="8928095" y="4347158"/>
                  <a:pt x="8181322" y="4381096"/>
                  <a:pt x="7623854" y="4486826"/>
                </a:cubicBezTo>
                <a:cubicBezTo>
                  <a:pt x="6981525" y="4609524"/>
                  <a:pt x="6652527" y="4811845"/>
                  <a:pt x="6595083" y="5138168"/>
                </a:cubicBezTo>
                <a:cubicBezTo>
                  <a:pt x="6558527" y="5350932"/>
                  <a:pt x="6901886" y="5632876"/>
                  <a:pt x="7288328" y="5948758"/>
                </a:cubicBezTo>
                <a:cubicBezTo>
                  <a:pt x="7818381" y="6383421"/>
                  <a:pt x="8475070" y="6919898"/>
                  <a:pt x="8484209" y="7535998"/>
                </a:cubicBezTo>
                <a:cubicBezTo>
                  <a:pt x="8490737" y="7965441"/>
                  <a:pt x="8119961" y="8363556"/>
                  <a:pt x="7317051" y="8742092"/>
                </a:cubicBezTo>
                <a:cubicBezTo>
                  <a:pt x="6566362" y="9097133"/>
                  <a:pt x="5559784" y="9390825"/>
                  <a:pt x="4447459" y="9715844"/>
                </a:cubicBezTo>
                <a:cubicBezTo>
                  <a:pt x="3055094" y="10122607"/>
                  <a:pt x="1548717" y="10562823"/>
                  <a:pt x="285001" y="11239536"/>
                </a:cubicBezTo>
                <a:lnTo>
                  <a:pt x="142245" y="11320874"/>
                </a:lnTo>
                <a:lnTo>
                  <a:pt x="0" y="11320874"/>
                </a:lnTo>
                <a:lnTo>
                  <a:pt x="227877" y="11190623"/>
                </a:lnTo>
                <a:cubicBezTo>
                  <a:pt x="1509204" y="10502464"/>
                  <a:pt x="3028982" y="10060687"/>
                  <a:pt x="4433097" y="9653190"/>
                </a:cubicBezTo>
                <a:cubicBezTo>
                  <a:pt x="6567666" y="9031868"/>
                  <a:pt x="8420237" y="8492781"/>
                  <a:pt x="8412404" y="7535998"/>
                </a:cubicBezTo>
                <a:cubicBezTo>
                  <a:pt x="8405876" y="6935562"/>
                  <a:pt x="7759631" y="6403000"/>
                  <a:pt x="7236106" y="5972253"/>
                </a:cubicBezTo>
                <a:cubicBezTo>
                  <a:pt x="6828776" y="5635486"/>
                  <a:pt x="6495861" y="5362680"/>
                  <a:pt x="6537639" y="5138168"/>
                </a:cubicBezTo>
                <a:cubicBezTo>
                  <a:pt x="6597694" y="4802707"/>
                  <a:pt x="6950193" y="4586028"/>
                  <a:pt x="7605576" y="4460719"/>
                </a:cubicBezTo>
                <a:cubicBezTo>
                  <a:pt x="8169572" y="4353685"/>
                  <a:pt x="8917651" y="4321052"/>
                  <a:pt x="9635701" y="4287115"/>
                </a:cubicBezTo>
                <a:cubicBezTo>
                  <a:pt x="10352446" y="4255788"/>
                  <a:pt x="11087469" y="4221850"/>
                  <a:pt x="11596633" y="4118731"/>
                </a:cubicBezTo>
                <a:cubicBezTo>
                  <a:pt x="12155407" y="4006476"/>
                  <a:pt x="12352545" y="3832872"/>
                  <a:pt x="12232433" y="3580950"/>
                </a:cubicBezTo>
                <a:cubicBezTo>
                  <a:pt x="12057491" y="3215466"/>
                  <a:pt x="11765049" y="3039252"/>
                  <a:pt x="11468689" y="2860425"/>
                </a:cubicBezTo>
                <a:cubicBezTo>
                  <a:pt x="11146219" y="2667241"/>
                  <a:pt x="10828971" y="2475363"/>
                  <a:pt x="10691889" y="2090301"/>
                </a:cubicBezTo>
                <a:cubicBezTo>
                  <a:pt x="10614861" y="1871010"/>
                  <a:pt x="10781971" y="1656942"/>
                  <a:pt x="11167109" y="1452010"/>
                </a:cubicBezTo>
                <a:cubicBezTo>
                  <a:pt x="11494801" y="1277100"/>
                  <a:pt x="11989601" y="1106106"/>
                  <a:pt x="12620181" y="942944"/>
                </a:cubicBezTo>
                <a:cubicBezTo>
                  <a:pt x="13611091" y="685801"/>
                  <a:pt x="14954499" y="443016"/>
                  <a:pt x="16564239" y="222420"/>
                </a:cubicBezTo>
                <a:cubicBezTo>
                  <a:pt x="17075361" y="151934"/>
                  <a:pt x="17578771" y="88240"/>
                  <a:pt x="18052371" y="31888"/>
                </a:cubicBezTo>
                <a:close/>
              </a:path>
            </a:pathLst>
          </a:custGeom>
          <a:solidFill>
            <a:srgbClr val="E8E8E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ctr">
            <a:noAutofit/>
          </a:bodyPr>
          <a:lstStyle/>
          <a:p>
            <a:endParaRPr lang="en-US" sz="3266" dirty="0">
              <a:latin typeface="Lato Light" panose="020F050202020403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FA4F29-D3D9-FC4A-A02E-1E4A5651A3E7}"/>
              </a:ext>
            </a:extLst>
          </p:cNvPr>
          <p:cNvSpPr txBox="1"/>
          <p:nvPr/>
        </p:nvSpPr>
        <p:spPr>
          <a:xfrm>
            <a:off x="754929" y="502046"/>
            <a:ext cx="55138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70C0"/>
                </a:solidFill>
                <a:latin typeface="+mj-lt"/>
                <a:cs typeface="Poppins" pitchFamily="2" charset="77"/>
              </a:rPr>
              <a:t>What? When? Where?</a:t>
            </a:r>
            <a:endParaRPr lang="en-US" sz="4400" b="1" dirty="0">
              <a:solidFill>
                <a:srgbClr val="0070C0"/>
              </a:solidFill>
              <a:latin typeface="+mj-lt"/>
              <a:cs typeface="Poppins" pitchFamily="2" charset="77"/>
            </a:endParaRPr>
          </a:p>
        </p:txBody>
      </p:sp>
      <p:sp>
        <p:nvSpPr>
          <p:cNvPr id="15" name="Teardrop 14">
            <a:extLst>
              <a:ext uri="{FF2B5EF4-FFF2-40B4-BE49-F238E27FC236}">
                <a16:creationId xmlns:a16="http://schemas.microsoft.com/office/drawing/2014/main" id="{C2885C4B-6A91-DC43-AB03-4300CCE5564F}"/>
              </a:ext>
            </a:extLst>
          </p:cNvPr>
          <p:cNvSpPr/>
          <p:nvPr/>
        </p:nvSpPr>
        <p:spPr>
          <a:xfrm rot="8100000">
            <a:off x="2889429" y="5202620"/>
            <a:ext cx="915635" cy="915635"/>
          </a:xfrm>
          <a:prstGeom prst="teardrop">
            <a:avLst>
              <a:gd name="adj" fmla="val 118365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rgbClr val="92D050"/>
              </a:solidFill>
              <a:latin typeface="Lato Light" panose="020F0502020204030203" pitchFamily="34" charset="0"/>
            </a:endParaRPr>
          </a:p>
        </p:txBody>
      </p:sp>
      <p:sp>
        <p:nvSpPr>
          <p:cNvPr id="19" name="Teardrop 18">
            <a:extLst>
              <a:ext uri="{FF2B5EF4-FFF2-40B4-BE49-F238E27FC236}">
                <a16:creationId xmlns:a16="http://schemas.microsoft.com/office/drawing/2014/main" id="{B7C35378-A428-5D4A-8518-82D70075EAA7}"/>
              </a:ext>
            </a:extLst>
          </p:cNvPr>
          <p:cNvSpPr/>
          <p:nvPr/>
        </p:nvSpPr>
        <p:spPr>
          <a:xfrm rot="8100000">
            <a:off x="6826643" y="4211940"/>
            <a:ext cx="915635" cy="915635"/>
          </a:xfrm>
          <a:prstGeom prst="teardrop">
            <a:avLst>
              <a:gd name="adj" fmla="val 11836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23" name="Teardrop 22">
            <a:extLst>
              <a:ext uri="{FF2B5EF4-FFF2-40B4-BE49-F238E27FC236}">
                <a16:creationId xmlns:a16="http://schemas.microsoft.com/office/drawing/2014/main" id="{3AC4EB1F-012B-314D-A4DA-2429CBDC41AF}"/>
              </a:ext>
            </a:extLst>
          </p:cNvPr>
          <p:cNvSpPr/>
          <p:nvPr/>
        </p:nvSpPr>
        <p:spPr>
          <a:xfrm rot="8100000">
            <a:off x="6255556" y="2206007"/>
            <a:ext cx="915635" cy="915635"/>
          </a:xfrm>
          <a:prstGeom prst="teardrop">
            <a:avLst>
              <a:gd name="adj" fmla="val 118365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27" name="Teardrop 26">
            <a:extLst>
              <a:ext uri="{FF2B5EF4-FFF2-40B4-BE49-F238E27FC236}">
                <a16:creationId xmlns:a16="http://schemas.microsoft.com/office/drawing/2014/main" id="{64761766-A996-1E47-9581-561089173CE4}"/>
              </a:ext>
            </a:extLst>
          </p:cNvPr>
          <p:cNvSpPr/>
          <p:nvPr/>
        </p:nvSpPr>
        <p:spPr>
          <a:xfrm rot="8100000">
            <a:off x="8818743" y="1942044"/>
            <a:ext cx="840950" cy="869309"/>
          </a:xfrm>
          <a:prstGeom prst="teardrop">
            <a:avLst>
              <a:gd name="adj" fmla="val 104242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57258C7-88B5-9B42-8175-81E09D7C1BC7}"/>
              </a:ext>
            </a:extLst>
          </p:cNvPr>
          <p:cNvSpPr txBox="1"/>
          <p:nvPr/>
        </p:nvSpPr>
        <p:spPr>
          <a:xfrm>
            <a:off x="421438" y="5448616"/>
            <a:ext cx="2409634" cy="83099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algn="r"/>
            <a:r>
              <a:rPr lang="en-US" sz="2400" b="1" dirty="0" smtClean="0">
                <a:solidFill>
                  <a:srgbClr val="92D05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Acquaintance</a:t>
            </a:r>
          </a:p>
          <a:p>
            <a:pPr algn="r"/>
            <a:r>
              <a:rPr lang="en-US" sz="2400" b="1" dirty="0" smtClean="0">
                <a:solidFill>
                  <a:srgbClr val="92D05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June</a:t>
            </a:r>
            <a:r>
              <a:rPr lang="en-US" sz="1400" b="1" dirty="0" smtClean="0">
                <a:solidFill>
                  <a:srgbClr val="92D05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</a:t>
            </a:r>
            <a:endParaRPr lang="en-US" sz="1400" b="1" dirty="0">
              <a:solidFill>
                <a:srgbClr val="92D050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7ED6986-101E-CA4D-AAAB-A2EE428E5E75}"/>
              </a:ext>
            </a:extLst>
          </p:cNvPr>
          <p:cNvSpPr txBox="1"/>
          <p:nvPr/>
        </p:nvSpPr>
        <p:spPr>
          <a:xfrm>
            <a:off x="4146263" y="2350381"/>
            <a:ext cx="2019043" cy="738664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algn="r"/>
            <a:r>
              <a:rPr lang="en-US" sz="2400" b="1" dirty="0" smtClean="0">
                <a:solidFill>
                  <a:srgbClr val="00B0F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Information</a:t>
            </a:r>
            <a:endParaRPr lang="en-US" sz="2400" b="1" dirty="0">
              <a:solidFill>
                <a:srgbClr val="00B0F0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  <a:p>
            <a:pPr algn="r"/>
            <a:r>
              <a:rPr lang="en-US" b="1" dirty="0">
                <a:solidFill>
                  <a:srgbClr val="00B0F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SEPTEMBER</a:t>
            </a:r>
            <a:r>
              <a:rPr lang="en-US" sz="1600" b="1" dirty="0">
                <a:solidFill>
                  <a:srgbClr val="00B0F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C76CC55-8CF5-914F-BA74-55E6B7F47BCB}"/>
              </a:ext>
            </a:extLst>
          </p:cNvPr>
          <p:cNvSpPr txBox="1"/>
          <p:nvPr/>
        </p:nvSpPr>
        <p:spPr>
          <a:xfrm>
            <a:off x="9807843" y="2023606"/>
            <a:ext cx="1696298" cy="738664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GB" sz="2400" b="1" dirty="0" smtClean="0">
                <a:solidFill>
                  <a:srgbClr val="7030A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Concretise</a:t>
            </a:r>
          </a:p>
          <a:p>
            <a:r>
              <a:rPr lang="en-US" b="1" dirty="0" smtClean="0">
                <a:solidFill>
                  <a:srgbClr val="7030A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OKTOBER</a:t>
            </a:r>
            <a:endParaRPr lang="en-US" sz="1200" b="1" dirty="0">
              <a:solidFill>
                <a:srgbClr val="7030A0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8636573-1563-2540-88D4-8C340020933A}"/>
              </a:ext>
            </a:extLst>
          </p:cNvPr>
          <p:cNvSpPr txBox="1"/>
          <p:nvPr/>
        </p:nvSpPr>
        <p:spPr>
          <a:xfrm>
            <a:off x="7854088" y="4488546"/>
            <a:ext cx="1848583" cy="830997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US" sz="2400" b="1" dirty="0" smtClean="0">
                <a:solidFill>
                  <a:schemeClr val="accent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Orientation</a:t>
            </a:r>
          </a:p>
          <a:p>
            <a:r>
              <a:rPr lang="en-US" sz="2400" b="1" dirty="0" smtClean="0">
                <a:solidFill>
                  <a:schemeClr val="accent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July</a:t>
            </a:r>
            <a:endParaRPr lang="en-US" sz="2400" b="1" dirty="0">
              <a:solidFill>
                <a:schemeClr val="accent2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42" name="Teardrop 22">
            <a:extLst>
              <a:ext uri="{FF2B5EF4-FFF2-40B4-BE49-F238E27FC236}">
                <a16:creationId xmlns:a16="http://schemas.microsoft.com/office/drawing/2014/main" id="{3AC4EB1F-012B-314D-A4DA-2429CBDC41AF}"/>
              </a:ext>
            </a:extLst>
          </p:cNvPr>
          <p:cNvSpPr/>
          <p:nvPr/>
        </p:nvSpPr>
        <p:spPr>
          <a:xfrm rot="8100000">
            <a:off x="9973566" y="357752"/>
            <a:ext cx="796257" cy="787136"/>
          </a:xfrm>
          <a:prstGeom prst="teardrop">
            <a:avLst>
              <a:gd name="adj" fmla="val 118365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48" name="Teardrop 22">
            <a:extLst>
              <a:ext uri="{FF2B5EF4-FFF2-40B4-BE49-F238E27FC236}">
                <a16:creationId xmlns:a16="http://schemas.microsoft.com/office/drawing/2014/main" id="{3AC4EB1F-012B-314D-A4DA-2429CBDC41AF}"/>
              </a:ext>
            </a:extLst>
          </p:cNvPr>
          <p:cNvSpPr/>
          <p:nvPr/>
        </p:nvSpPr>
        <p:spPr>
          <a:xfrm rot="8100000">
            <a:off x="6093828" y="4232407"/>
            <a:ext cx="915635" cy="915635"/>
          </a:xfrm>
          <a:prstGeom prst="teardrop">
            <a:avLst>
              <a:gd name="adj" fmla="val 11836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32" name="Textfeld 31"/>
          <p:cNvSpPr txBox="1"/>
          <p:nvPr/>
        </p:nvSpPr>
        <p:spPr>
          <a:xfrm>
            <a:off x="2516151" y="4390171"/>
            <a:ext cx="35483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400" b="1" dirty="0" err="1" smtClean="0">
                <a:solidFill>
                  <a:srgbClr val="FFC000"/>
                </a:solidFill>
                <a:latin typeface="Poppins"/>
              </a:rPr>
              <a:t>Children‘s</a:t>
            </a:r>
            <a:r>
              <a:rPr lang="de-DE" sz="2400" b="1" dirty="0" smtClean="0">
                <a:solidFill>
                  <a:srgbClr val="FFC000"/>
                </a:solidFill>
                <a:latin typeface="Poppins"/>
              </a:rPr>
              <a:t> University</a:t>
            </a:r>
            <a:endParaRPr lang="de-DE" sz="2400" b="1" dirty="0">
              <a:solidFill>
                <a:srgbClr val="FFC000"/>
              </a:solidFill>
              <a:latin typeface="Poppins"/>
            </a:endParaRPr>
          </a:p>
        </p:txBody>
      </p:sp>
      <p:sp>
        <p:nvSpPr>
          <p:cNvPr id="44" name="Textfeld 43"/>
          <p:cNvSpPr txBox="1"/>
          <p:nvPr/>
        </p:nvSpPr>
        <p:spPr>
          <a:xfrm>
            <a:off x="7624763" y="512737"/>
            <a:ext cx="22329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002060"/>
                </a:solidFill>
                <a:latin typeface="Poppins"/>
              </a:rPr>
              <a:t>Miscellaneous</a:t>
            </a:r>
          </a:p>
          <a:p>
            <a:pPr algn="r"/>
            <a:r>
              <a:rPr lang="en-GB" b="1" dirty="0" smtClean="0">
                <a:solidFill>
                  <a:srgbClr val="002060"/>
                </a:solidFill>
                <a:latin typeface="Poppins"/>
              </a:rPr>
              <a:t>NOVEMBER</a:t>
            </a:r>
            <a:endParaRPr lang="en-GB" sz="1200" b="1" dirty="0">
              <a:solidFill>
                <a:srgbClr val="002060"/>
              </a:solidFill>
              <a:latin typeface="Poppins"/>
            </a:endParaRPr>
          </a:p>
        </p:txBody>
      </p:sp>
      <p:pic>
        <p:nvPicPr>
          <p:cNvPr id="51" name="Grafik 5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1167" y="5460416"/>
            <a:ext cx="530398" cy="530398"/>
          </a:xfrm>
          <a:prstGeom prst="rect">
            <a:avLst/>
          </a:prstGeom>
        </p:spPr>
      </p:pic>
      <p:pic>
        <p:nvPicPr>
          <p:cNvPr id="52" name="Grafik 5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9261" y="4407606"/>
            <a:ext cx="530398" cy="524301"/>
          </a:xfrm>
          <a:prstGeom prst="rect">
            <a:avLst/>
          </a:prstGeom>
        </p:spPr>
      </p:pic>
      <p:pic>
        <p:nvPicPr>
          <p:cNvPr id="54" name="Grafik 5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9651" y="2386725"/>
            <a:ext cx="524301" cy="524301"/>
          </a:xfrm>
          <a:prstGeom prst="rect">
            <a:avLst/>
          </a:prstGeom>
        </p:spPr>
      </p:pic>
      <p:pic>
        <p:nvPicPr>
          <p:cNvPr id="57" name="Grafik 5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8046" y="2147258"/>
            <a:ext cx="492313" cy="492313"/>
          </a:xfrm>
          <a:prstGeom prst="rect">
            <a:avLst/>
          </a:prstGeom>
        </p:spPr>
      </p:pic>
      <p:pic>
        <p:nvPicPr>
          <p:cNvPr id="58" name="Grafik 5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52157" y="517061"/>
            <a:ext cx="439073" cy="434025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7"/>
          <a:srcRect l="-660" t="17573" r="71454" b="197"/>
          <a:stretch/>
        </p:blipFill>
        <p:spPr>
          <a:xfrm>
            <a:off x="6305692" y="4398309"/>
            <a:ext cx="491906" cy="612601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695026" y="1203244"/>
            <a:ext cx="65040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0070C0"/>
                </a:solidFill>
              </a:rPr>
              <a:t>5 </a:t>
            </a:r>
            <a:r>
              <a:rPr lang="en-GB" sz="2000" dirty="0" smtClean="0">
                <a:solidFill>
                  <a:srgbClr val="0070C0"/>
                </a:solidFill>
              </a:rPr>
              <a:t>Workshops (a 3 hours</a:t>
            </a:r>
            <a:r>
              <a:rPr lang="de-DE" sz="2000" dirty="0" smtClean="0">
                <a:solidFill>
                  <a:srgbClr val="0070C0"/>
                </a:solidFill>
              </a:rPr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srgbClr val="0070C0"/>
                </a:solidFill>
              </a:rPr>
              <a:t>Set </a:t>
            </a:r>
            <a:r>
              <a:rPr lang="en-GB" sz="2000" dirty="0" smtClean="0">
                <a:solidFill>
                  <a:srgbClr val="0070C0"/>
                </a:solidFill>
              </a:rPr>
              <a:t>dates</a:t>
            </a:r>
            <a:r>
              <a:rPr lang="de-DE" sz="2000" dirty="0" smtClean="0">
                <a:solidFill>
                  <a:srgbClr val="0070C0"/>
                </a:solidFill>
              </a:rPr>
              <a:t> </a:t>
            </a:r>
            <a:r>
              <a:rPr lang="en-GB" sz="2000" dirty="0" smtClean="0">
                <a:solidFill>
                  <a:srgbClr val="0070C0"/>
                </a:solidFill>
              </a:rPr>
              <a:t>with</a:t>
            </a:r>
            <a:r>
              <a:rPr lang="de-DE" sz="2000" dirty="0" smtClean="0">
                <a:solidFill>
                  <a:srgbClr val="0070C0"/>
                </a:solidFill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</a:rPr>
              <a:t>school</a:t>
            </a:r>
            <a:r>
              <a:rPr lang="de-DE" sz="2000" dirty="0" smtClean="0">
                <a:solidFill>
                  <a:srgbClr val="0070C0"/>
                </a:solidFill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</a:rPr>
              <a:t>stud</a:t>
            </a:r>
            <a:r>
              <a:rPr lang="en-GB" sz="2000" dirty="0" err="1" smtClean="0">
                <a:solidFill>
                  <a:srgbClr val="0070C0"/>
                </a:solidFill>
              </a:rPr>
              <a:t>ents</a:t>
            </a:r>
            <a:r>
              <a:rPr lang="en-GB" sz="2000" dirty="0" smtClean="0">
                <a:solidFill>
                  <a:srgbClr val="0070C0"/>
                </a:solidFill>
              </a:rPr>
              <a:t> (2 dates/workshop</a:t>
            </a:r>
            <a:r>
              <a:rPr lang="de-DE" sz="2000" dirty="0" smtClean="0">
                <a:solidFill>
                  <a:srgbClr val="0070C0"/>
                </a:solidFill>
              </a:rPr>
              <a:t>)</a:t>
            </a:r>
            <a:endParaRPr lang="de-DE" sz="2000" dirty="0">
              <a:solidFill>
                <a:srgbClr val="0070C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070C0"/>
                </a:solidFill>
              </a:rPr>
              <a:t>Where: University of Vienna and </a:t>
            </a:r>
            <a:r>
              <a:rPr lang="de-DE" sz="2000" dirty="0" smtClean="0">
                <a:solidFill>
                  <a:srgbClr val="0070C0"/>
                </a:solidFill>
              </a:rPr>
              <a:t>DOCK</a:t>
            </a:r>
            <a:endParaRPr lang="de-DE" sz="2000" dirty="0">
              <a:solidFill>
                <a:srgbClr val="0070C0"/>
              </a:solidFill>
            </a:endParaRPr>
          </a:p>
        </p:txBody>
      </p:sp>
      <p:pic>
        <p:nvPicPr>
          <p:cNvPr id="25" name="Grafik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70247" y="152685"/>
            <a:ext cx="979516" cy="69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44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669648" y="321054"/>
            <a:ext cx="58043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b="1" dirty="0" smtClean="0">
                <a:solidFill>
                  <a:srgbClr val="0070C0"/>
                </a:solidFill>
                <a:latin typeface="+mj-lt"/>
              </a:rPr>
              <a:t>Initial </a:t>
            </a:r>
            <a:r>
              <a:rPr lang="en-GB" sz="4400" b="1" dirty="0" smtClean="0">
                <a:solidFill>
                  <a:srgbClr val="0070C0"/>
                </a:solidFill>
                <a:latin typeface="+mj-lt"/>
              </a:rPr>
              <a:t>conception</a:t>
            </a:r>
            <a:endParaRPr lang="en-GB" sz="4400" b="1" dirty="0">
              <a:solidFill>
                <a:srgbClr val="0070C0"/>
              </a:solidFill>
              <a:latin typeface="+mj-lt"/>
            </a:endParaRPr>
          </a:p>
        </p:txBody>
      </p:sp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1658019"/>
              </p:ext>
            </p:extLst>
          </p:nvPr>
        </p:nvGraphicFramePr>
        <p:xfrm>
          <a:off x="742696" y="1337056"/>
          <a:ext cx="10678161" cy="448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59387">
                  <a:extLst>
                    <a:ext uri="{9D8B030D-6E8A-4147-A177-3AD203B41FA5}">
                      <a16:colId xmlns:a16="http://schemas.microsoft.com/office/drawing/2014/main" val="2225200894"/>
                    </a:ext>
                  </a:extLst>
                </a:gridCol>
                <a:gridCol w="3559387">
                  <a:extLst>
                    <a:ext uri="{9D8B030D-6E8A-4147-A177-3AD203B41FA5}">
                      <a16:colId xmlns:a16="http://schemas.microsoft.com/office/drawing/2014/main" val="1888227213"/>
                    </a:ext>
                  </a:extLst>
                </a:gridCol>
                <a:gridCol w="3559387">
                  <a:extLst>
                    <a:ext uri="{9D8B030D-6E8A-4147-A177-3AD203B41FA5}">
                      <a16:colId xmlns:a16="http://schemas.microsoft.com/office/drawing/2014/main" val="234346135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noProof="0" dirty="0" smtClean="0"/>
                        <a:t>Date</a:t>
                      </a:r>
                      <a:endParaRPr lang="en-GB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 dirty="0" smtClean="0"/>
                        <a:t>Topic</a:t>
                      </a:r>
                      <a:endParaRPr lang="en-GB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 dirty="0" smtClean="0"/>
                        <a:t>Aiming</a:t>
                      </a:r>
                      <a:r>
                        <a:rPr lang="en-GB" baseline="0" noProof="0" dirty="0" smtClean="0"/>
                        <a:t> at:</a:t>
                      </a:r>
                      <a:endParaRPr lang="en-GB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04577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noProof="0" dirty="0" smtClean="0"/>
                        <a:t>June</a:t>
                      </a:r>
                      <a:endParaRPr lang="en-GB" sz="20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noProof="0" dirty="0" smtClean="0"/>
                        <a:t>Acquaintance</a:t>
                      </a:r>
                      <a:endParaRPr lang="en-GB" sz="18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0" noProof="0" dirty="0" smtClean="0"/>
                        <a:t>Compile questions and expectations:</a:t>
                      </a:r>
                      <a:endParaRPr lang="en-GB" sz="1600" b="0" baseline="0" noProof="0" dirty="0" smtClean="0"/>
                    </a:p>
                    <a:p>
                      <a:endParaRPr lang="en-GB" sz="1600" baseline="0" noProof="0" dirty="0" smtClean="0"/>
                    </a:p>
                    <a:p>
                      <a:r>
                        <a:rPr lang="en-GB" sz="1600" noProof="0" dirty="0" smtClean="0"/>
                        <a:t>What are</a:t>
                      </a:r>
                      <a:r>
                        <a:rPr lang="en-GB" sz="1600" baseline="0" noProof="0" dirty="0" smtClean="0"/>
                        <a:t> you expecting from the workshops? How do you consider studying? </a:t>
                      </a:r>
                      <a:endParaRPr lang="en-GB" sz="16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77887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noProof="0" dirty="0" smtClean="0"/>
                        <a:t>July</a:t>
                      </a:r>
                      <a:endParaRPr lang="en-GB" sz="20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noProof="0" dirty="0" smtClean="0"/>
                        <a:t>Orientation</a:t>
                      </a:r>
                      <a:endParaRPr lang="en-GB" sz="18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noProof="0" dirty="0" smtClean="0"/>
                        <a:t>Daily</a:t>
                      </a:r>
                      <a:r>
                        <a:rPr lang="en-GB" sz="1600" baseline="0" noProof="0" dirty="0" smtClean="0"/>
                        <a:t> life of students, Guiding tour through the university, correlation between pre-scientific work and university</a:t>
                      </a:r>
                      <a:endParaRPr lang="en-GB" sz="16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42797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noProof="0" dirty="0" smtClean="0"/>
                        <a:t>September</a:t>
                      </a:r>
                      <a:endParaRPr lang="en-GB" sz="20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noProof="0" dirty="0" smtClean="0"/>
                        <a:t>Information</a:t>
                      </a:r>
                      <a:endParaRPr lang="en-GB" sz="18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noProof="0" dirty="0" smtClean="0"/>
                        <a:t>Idea</a:t>
                      </a:r>
                      <a:r>
                        <a:rPr lang="en-GB" sz="1600" baseline="0" noProof="0" dirty="0" smtClean="0"/>
                        <a:t> of studying field, finding relevant information, develop a plan</a:t>
                      </a:r>
                      <a:endParaRPr lang="en-GB" sz="16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46448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noProof="0" dirty="0" smtClean="0"/>
                        <a:t>October</a:t>
                      </a:r>
                      <a:endParaRPr lang="en-GB" sz="20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noProof="0" dirty="0" smtClean="0"/>
                        <a:t>Concretise</a:t>
                      </a:r>
                      <a:endParaRPr lang="en-GB" sz="18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noProof="0" dirty="0" smtClean="0"/>
                        <a:t>Registration</a:t>
                      </a:r>
                      <a:r>
                        <a:rPr lang="en-GB" sz="1600" baseline="0" noProof="0" dirty="0" smtClean="0"/>
                        <a:t> period, </a:t>
                      </a:r>
                      <a:r>
                        <a:rPr lang="en-GB" sz="1600" noProof="0" dirty="0" smtClean="0"/>
                        <a:t>Admission exam? Expectation vs</a:t>
                      </a:r>
                      <a:r>
                        <a:rPr lang="en-GB" sz="1600" baseline="0" noProof="0" dirty="0" smtClean="0"/>
                        <a:t>. Reality</a:t>
                      </a:r>
                      <a:endParaRPr lang="en-GB" sz="16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97717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noProof="0" dirty="0" smtClean="0"/>
                        <a:t>November</a:t>
                      </a:r>
                      <a:endParaRPr lang="en-GB" sz="20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noProof="0" dirty="0" smtClean="0"/>
                        <a:t>Miscellaneous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noProof="0" dirty="0" smtClean="0"/>
                        <a:t>Scholarship, part time job, insurance,</a:t>
                      </a:r>
                      <a:r>
                        <a:rPr lang="en-GB" sz="1600" baseline="0" noProof="0" dirty="0" smtClean="0"/>
                        <a:t> housing</a:t>
                      </a:r>
                      <a:endParaRPr lang="en-GB" sz="16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7963332"/>
                  </a:ext>
                </a:extLst>
              </a:tr>
            </a:tbl>
          </a:graphicData>
        </a:graphic>
      </p:graphicFrame>
      <p:pic>
        <p:nvPicPr>
          <p:cNvPr id="10" name="Grafik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0247" y="152685"/>
            <a:ext cx="979516" cy="69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04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0575" y="365125"/>
            <a:ext cx="10515600" cy="1325563"/>
          </a:xfrm>
        </p:spPr>
        <p:txBody>
          <a:bodyPr/>
          <a:lstStyle/>
          <a:p>
            <a:r>
              <a:rPr lang="en-GB" b="1" dirty="0" smtClean="0">
                <a:solidFill>
                  <a:srgbClr val="0070C0"/>
                </a:solidFill>
              </a:rPr>
              <a:t>Implementation of the project</a:t>
            </a:r>
            <a:endParaRPr lang="en-GB" b="1" dirty="0">
              <a:solidFill>
                <a:srgbClr val="0070C0"/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9264" y="365125"/>
            <a:ext cx="1644535" cy="1173102"/>
          </a:xfrm>
          <a:prstGeom prst="rect">
            <a:avLst/>
          </a:prstGeom>
        </p:spPr>
      </p:pic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440575" y="1825625"/>
            <a:ext cx="10651097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From 15 to 35 school students</a:t>
            </a:r>
          </a:p>
          <a:p>
            <a:pPr marL="0" indent="0">
              <a:buNone/>
            </a:pPr>
            <a:endParaRPr lang="en-GB" dirty="0" smtClean="0"/>
          </a:p>
          <a:p>
            <a:r>
              <a:rPr lang="en-GB" dirty="0" smtClean="0"/>
              <a:t>1. Workshop: 25. and 28.6.2021</a:t>
            </a:r>
          </a:p>
          <a:p>
            <a:pPr marL="0" indent="0">
              <a:buNone/>
            </a:pPr>
            <a:r>
              <a:rPr lang="en-GB" dirty="0" smtClean="0"/>
              <a:t>Input: World Cafe for orientation</a:t>
            </a:r>
          </a:p>
          <a:p>
            <a:pPr marL="0" indent="0">
              <a:buNone/>
            </a:pPr>
            <a:endParaRPr lang="en-GB" dirty="0" smtClean="0"/>
          </a:p>
          <a:p>
            <a:r>
              <a:rPr lang="en-GB" dirty="0" smtClean="0"/>
              <a:t>2. Workshop: 19. and 20.7.2021</a:t>
            </a:r>
          </a:p>
          <a:p>
            <a:pPr marL="0" indent="0">
              <a:buNone/>
            </a:pPr>
            <a:r>
              <a:rPr lang="en-GB" dirty="0" smtClean="0"/>
              <a:t>Input: Difference between University and University </a:t>
            </a:r>
          </a:p>
          <a:p>
            <a:pPr marL="0" indent="0">
              <a:buNone/>
            </a:pPr>
            <a:r>
              <a:rPr lang="en-GB" dirty="0" smtClean="0"/>
              <a:t>of Applied Sciences with students</a:t>
            </a:r>
            <a:endParaRPr lang="en-GB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841" y="1661039"/>
            <a:ext cx="2992085" cy="2244064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5841" y="4065087"/>
            <a:ext cx="3021751" cy="227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129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smtClean="0">
                <a:solidFill>
                  <a:srgbClr val="0070C0"/>
                </a:solidFill>
              </a:rPr>
              <a:t>Implementation </a:t>
            </a:r>
            <a:endParaRPr lang="de-DE" b="1" dirty="0">
              <a:solidFill>
                <a:srgbClr val="0070C0"/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9264" y="365125"/>
            <a:ext cx="1644535" cy="1173102"/>
          </a:xfrm>
          <a:prstGeom prst="rect">
            <a:avLst/>
          </a:prstGeom>
        </p:spPr>
      </p:pic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838200" y="1825625"/>
            <a:ext cx="7896811" cy="4351338"/>
          </a:xfrm>
        </p:spPr>
        <p:txBody>
          <a:bodyPr>
            <a:normAutofit/>
          </a:bodyPr>
          <a:lstStyle/>
          <a:p>
            <a:r>
              <a:rPr lang="en-GB" dirty="0" smtClean="0"/>
              <a:t>3. Workshop: 15. and 21.10.2021</a:t>
            </a:r>
          </a:p>
          <a:p>
            <a:pPr marL="0" indent="0">
              <a:buNone/>
            </a:pPr>
            <a:r>
              <a:rPr lang="en-GB" dirty="0" smtClean="0"/>
              <a:t>Input: Psychological Counselling </a:t>
            </a:r>
            <a:r>
              <a:rPr lang="en-GB" dirty="0" err="1" smtClean="0"/>
              <a:t>Center</a:t>
            </a: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r>
              <a:rPr lang="en-GB" dirty="0" smtClean="0"/>
              <a:t>4. Workshop: 05. and 11.11.2021</a:t>
            </a:r>
          </a:p>
          <a:p>
            <a:pPr marL="0" indent="0">
              <a:buNone/>
            </a:pPr>
            <a:r>
              <a:rPr lang="en-GB" dirty="0" smtClean="0"/>
              <a:t>Input: Austrian National Union of Students</a:t>
            </a:r>
          </a:p>
          <a:p>
            <a:pPr marL="0" indent="0">
              <a:buNone/>
            </a:pPr>
            <a:endParaRPr lang="en-GB" dirty="0" smtClean="0"/>
          </a:p>
          <a:p>
            <a:r>
              <a:rPr lang="en-GB" dirty="0" smtClean="0"/>
              <a:t>5. Workshop: 03. and 04.02.2022</a:t>
            </a:r>
          </a:p>
          <a:p>
            <a:pPr marL="0" indent="0">
              <a:buNone/>
            </a:pPr>
            <a:r>
              <a:rPr lang="en-GB" dirty="0" smtClean="0"/>
              <a:t>Input: Students from various universities give insights</a:t>
            </a:r>
          </a:p>
          <a:p>
            <a:endParaRPr lang="en-GB" dirty="0" smtClean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011" y="1614571"/>
            <a:ext cx="3125585" cy="2344189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5012" y="4035103"/>
            <a:ext cx="3125585" cy="2344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471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93481" y="365125"/>
            <a:ext cx="10515600" cy="1325563"/>
          </a:xfrm>
        </p:spPr>
        <p:txBody>
          <a:bodyPr/>
          <a:lstStyle/>
          <a:p>
            <a:r>
              <a:rPr lang="en-GB" b="1" dirty="0" smtClean="0">
                <a:solidFill>
                  <a:srgbClr val="0070C0"/>
                </a:solidFill>
              </a:rPr>
              <a:t>Communication</a:t>
            </a:r>
            <a:endParaRPr lang="en-GB" b="1" dirty="0">
              <a:solidFill>
                <a:srgbClr val="0070C0"/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8448" y="301844"/>
            <a:ext cx="1644535" cy="1173102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693481" y="1690688"/>
            <a:ext cx="7115495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600" dirty="0" err="1" smtClean="0"/>
              <a:t>Padlet</a:t>
            </a:r>
            <a:r>
              <a:rPr lang="en-GB" sz="2600" dirty="0" smtClean="0"/>
              <a:t> for questions/interesting links: </a:t>
            </a:r>
          </a:p>
          <a:p>
            <a:r>
              <a:rPr lang="en-GB" sz="2600" dirty="0" smtClean="0">
                <a:hlinkClick r:id="rId3"/>
              </a:rPr>
              <a:t>https://padlet.com/thomastroy/firstgeneration</a:t>
            </a:r>
            <a:endParaRPr lang="en-GB" sz="2600" dirty="0" smtClean="0"/>
          </a:p>
          <a:p>
            <a:endParaRPr lang="en-GB" sz="2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600" dirty="0" smtClean="0"/>
              <a:t>Map to collect handouts und info material</a:t>
            </a:r>
          </a:p>
          <a:p>
            <a:endParaRPr lang="en-GB" sz="2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600" dirty="0" smtClean="0"/>
              <a:t>WhatsApp group for low-threshold communication</a:t>
            </a:r>
          </a:p>
          <a:p>
            <a:r>
              <a:rPr lang="de-DE" sz="2600" dirty="0" smtClean="0"/>
              <a:t>    </a:t>
            </a:r>
            <a:endParaRPr lang="de-DE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4612" y="3851592"/>
            <a:ext cx="3278745" cy="2457768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4612" y="1753969"/>
            <a:ext cx="3253040" cy="2034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246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>
                <a:solidFill>
                  <a:srgbClr val="0070C0"/>
                </a:solidFill>
              </a:rPr>
              <a:t>Feedback </a:t>
            </a:r>
            <a:r>
              <a:rPr lang="de-DE" b="1" dirty="0" smtClean="0">
                <a:solidFill>
                  <a:srgbClr val="0070C0"/>
                </a:solidFill>
              </a:rPr>
              <a:t>First Generation </a:t>
            </a:r>
            <a:r>
              <a:rPr lang="de-DE" b="1" dirty="0" err="1" smtClean="0">
                <a:solidFill>
                  <a:srgbClr val="0070C0"/>
                </a:solidFill>
              </a:rPr>
              <a:t>Students</a:t>
            </a:r>
            <a:endParaRPr lang="de-DE" b="1" dirty="0">
              <a:solidFill>
                <a:srgbClr val="0070C0"/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9264" y="365125"/>
            <a:ext cx="1644535" cy="1173102"/>
          </a:xfrm>
          <a:prstGeom prst="rect">
            <a:avLst/>
          </a:prstGeom>
        </p:spPr>
      </p:pic>
      <p:pic>
        <p:nvPicPr>
          <p:cNvPr id="3" name="Inhaltsplatzhalter 2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30956"/>
            <a:ext cx="4839087" cy="3629315"/>
          </a:xfrm>
        </p:spPr>
      </p:pic>
      <p:pic>
        <p:nvPicPr>
          <p:cNvPr id="6" name="AUD-20211027-WA000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02638" y="2151864"/>
            <a:ext cx="609600" cy="6096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CA0C5EA4-F966-A841-9EE1-BEBB54587E5C}"/>
              </a:ext>
            </a:extLst>
          </p:cNvPr>
          <p:cNvSpPr txBox="1"/>
          <p:nvPr/>
        </p:nvSpPr>
        <p:spPr>
          <a:xfrm>
            <a:off x="5975420" y="1930956"/>
            <a:ext cx="509451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"The workshop is very helpful. I take a lot of information from the workshop. I learn new aspects all the time. Now I have an idea which study programme I can or will choose.”</a:t>
            </a:r>
            <a:endParaRPr lang="de-DE" dirty="0"/>
          </a:p>
          <a:p>
            <a:endParaRPr lang="de-DE" dirty="0" smtClean="0"/>
          </a:p>
          <a:p>
            <a:r>
              <a:rPr lang="en-GB" i="1" dirty="0"/>
              <a:t>„In these workshops I learned a lot, for example how the University of Vienna operates.“</a:t>
            </a:r>
            <a:endParaRPr lang="de-DE" dirty="0"/>
          </a:p>
          <a:p>
            <a:endParaRPr lang="de-DE" dirty="0" smtClean="0"/>
          </a:p>
          <a:p>
            <a:r>
              <a:rPr lang="en-GB" i="1" dirty="0"/>
              <a:t>„I appreciated that we were able to ask all the questions. I like that you constantly try to help us and offer help – even beyond the workshops.“</a:t>
            </a:r>
            <a:endParaRPr lang="de-DE" dirty="0"/>
          </a:p>
          <a:p>
            <a:endParaRPr lang="de-DE" dirty="0" smtClean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63597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6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Uni_Wien_klassisch_SourceSansPro</Template>
  <TotalTime>0</TotalTime>
  <Words>951</Words>
  <Application>Microsoft Office PowerPoint</Application>
  <PresentationFormat>Breitbild</PresentationFormat>
  <Paragraphs>163</Paragraphs>
  <Slides>17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5" baseType="lpstr">
      <vt:lpstr>Arial</vt:lpstr>
      <vt:lpstr>Calibri</vt:lpstr>
      <vt:lpstr>Calibri Light</vt:lpstr>
      <vt:lpstr>Lato Light</vt:lpstr>
      <vt:lpstr>League Spartan</vt:lpstr>
      <vt:lpstr>Poppins</vt:lpstr>
      <vt:lpstr>Symbol</vt:lpstr>
      <vt:lpstr>Office</vt:lpstr>
      <vt:lpstr>FIRST GENERATION</vt:lpstr>
      <vt:lpstr>Overview </vt:lpstr>
      <vt:lpstr>First Generation Idea</vt:lpstr>
      <vt:lpstr>PowerPoint-Präsentation</vt:lpstr>
      <vt:lpstr>PowerPoint-Präsentation</vt:lpstr>
      <vt:lpstr>Implementation of the project</vt:lpstr>
      <vt:lpstr>Implementation </vt:lpstr>
      <vt:lpstr>Communication</vt:lpstr>
      <vt:lpstr>Feedback First Generation Students</vt:lpstr>
      <vt:lpstr>Feeback to schools/university</vt:lpstr>
      <vt:lpstr>Learnings </vt:lpstr>
      <vt:lpstr>Why First Generation Workshops?</vt:lpstr>
      <vt:lpstr>Supporting school students</vt:lpstr>
      <vt:lpstr>Outlook First Generation</vt:lpstr>
      <vt:lpstr>Support University of Vienna</vt:lpstr>
      <vt:lpstr>Further information</vt:lpstr>
      <vt:lpstr>Credits</vt:lpstr>
    </vt:vector>
  </TitlesOfParts>
  <Company>Universitaet Wien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FIRST GENERATION</dc:title>
  <dc:creator>Eva Resch</dc:creator>
  <cp:lastModifiedBy>Eva Resch</cp:lastModifiedBy>
  <cp:revision>144</cp:revision>
  <dcterms:created xsi:type="dcterms:W3CDTF">2021-05-07T10:08:18Z</dcterms:created>
  <dcterms:modified xsi:type="dcterms:W3CDTF">2022-08-30T10:22:55Z</dcterms:modified>
</cp:coreProperties>
</file>