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6858000" cx="12192000"/>
  <p:notesSz cx="6797675" cy="9928225"/>
  <p:embeddedFontLst>
    <p:embeddedFont>
      <p:font typeface="Poppins"/>
      <p:regular r:id="rId35"/>
      <p:bold r:id="rId36"/>
      <p:italic r:id="rId37"/>
      <p:boldItalic r:id="rId38"/>
    </p:embeddedFont>
    <p:embeddedFont>
      <p:font typeface="Lato Light"/>
      <p:regular r:id="rId39"/>
      <p:bold r:id="rId40"/>
      <p:italic r:id="rId41"/>
      <p:boldItalic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7" roundtripDataSignature="AMtx7mj6RUb/8xmcXFO7/2DTBJ9YoI4G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Light-bold.fntdata"/><Relationship Id="rId20" Type="http://schemas.openxmlformats.org/officeDocument/2006/relationships/slide" Target="slides/slide16.xml"/><Relationship Id="rId42" Type="http://schemas.openxmlformats.org/officeDocument/2006/relationships/font" Target="fonts/LatoLight-boldItalic.fntdata"/><Relationship Id="rId41" Type="http://schemas.openxmlformats.org/officeDocument/2006/relationships/font" Target="fonts/LatoLight-italic.fntdata"/><Relationship Id="rId22" Type="http://schemas.openxmlformats.org/officeDocument/2006/relationships/slide" Target="slides/slide18.xml"/><Relationship Id="rId44" Type="http://schemas.openxmlformats.org/officeDocument/2006/relationships/font" Target="fonts/OpenSans-bold.fntdata"/><Relationship Id="rId21" Type="http://schemas.openxmlformats.org/officeDocument/2006/relationships/slide" Target="slides/slide17.xml"/><Relationship Id="rId43" Type="http://schemas.openxmlformats.org/officeDocument/2006/relationships/font" Target="fonts/OpenSans-regular.fntdata"/><Relationship Id="rId24" Type="http://schemas.openxmlformats.org/officeDocument/2006/relationships/slide" Target="slides/slide20.xml"/><Relationship Id="rId46" Type="http://schemas.openxmlformats.org/officeDocument/2006/relationships/font" Target="fonts/OpenSans-boldItalic.fntdata"/><Relationship Id="rId23" Type="http://schemas.openxmlformats.org/officeDocument/2006/relationships/slide" Target="slides/slide19.xml"/><Relationship Id="rId45" Type="http://schemas.openxmlformats.org/officeDocument/2006/relationships/font" Target="fonts/OpenSans-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Poppins-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Poppins-italic.fntdata"/><Relationship Id="rId14" Type="http://schemas.openxmlformats.org/officeDocument/2006/relationships/slide" Target="slides/slide10.xml"/><Relationship Id="rId36" Type="http://schemas.openxmlformats.org/officeDocument/2006/relationships/font" Target="fonts/Poppins-bold.fntdata"/><Relationship Id="rId17" Type="http://schemas.openxmlformats.org/officeDocument/2006/relationships/slide" Target="slides/slide13.xml"/><Relationship Id="rId39" Type="http://schemas.openxmlformats.org/officeDocument/2006/relationships/font" Target="fonts/LatoLight-regular.fntdata"/><Relationship Id="rId16" Type="http://schemas.openxmlformats.org/officeDocument/2006/relationships/slide" Target="slides/slide12.xml"/><Relationship Id="rId38" Type="http://schemas.openxmlformats.org/officeDocument/2006/relationships/font" Target="fonts/Poppins-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6400" cy="49847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49688" y="0"/>
            <a:ext cx="2946400" cy="498475"/>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29750"/>
            <a:ext cx="2946400" cy="49847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49688" y="9429750"/>
            <a:ext cx="2946400" cy="49847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p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8: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9: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fa11cf6bad_0_0:notes"/>
          <p:cNvSpPr txBox="1"/>
          <p:nvPr>
            <p:ph idx="1" type="body"/>
          </p:nvPr>
        </p:nvSpPr>
        <p:spPr>
          <a:xfrm>
            <a:off x="679450" y="4778375"/>
            <a:ext cx="5438700" cy="3908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gfa11cf6bad_0_0:notes"/>
          <p:cNvSpPr/>
          <p:nvPr>
            <p:ph idx="2" type="sldImg"/>
          </p:nvPr>
        </p:nvSpPr>
        <p:spPr>
          <a:xfrm>
            <a:off x="422275" y="1241425"/>
            <a:ext cx="5953200" cy="3349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p1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5: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p15: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39:notes"/>
          <p:cNvSpPr txBox="1"/>
          <p:nvPr>
            <p:ph idx="1" type="body"/>
          </p:nvPr>
        </p:nvSpPr>
        <p:spPr>
          <a:xfrm>
            <a:off x="679450" y="4778375"/>
            <a:ext cx="5438775" cy="39084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3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40: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40: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41: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4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43: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4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2: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 name="Google Shape;126;p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8: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p18: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44: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p4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5:notes"/>
          <p:cNvSpPr/>
          <p:nvPr>
            <p:ph idx="2" type="sldImg"/>
          </p:nvPr>
        </p:nvSpPr>
        <p:spPr>
          <a:xfrm>
            <a:off x="188913" y="1389063"/>
            <a:ext cx="6661150" cy="37480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45:notes"/>
          <p:cNvSpPr txBox="1"/>
          <p:nvPr>
            <p:ph idx="1" type="body"/>
          </p:nvPr>
        </p:nvSpPr>
        <p:spPr>
          <a:xfrm>
            <a:off x="704032" y="5347097"/>
            <a:ext cx="5631544" cy="4372801"/>
          </a:xfrm>
          <a:prstGeom prst="rect">
            <a:avLst/>
          </a:prstGeom>
          <a:noFill/>
          <a:ln>
            <a:noFill/>
          </a:ln>
        </p:spPr>
        <p:txBody>
          <a:bodyPr anchorCtr="0" anchor="t" bIns="49675" lIns="99000" spcFirstLastPara="1" rIns="99000" wrap="square" tIns="49675">
            <a:noAutofit/>
          </a:bodyPr>
          <a:lstStyle/>
          <a:p>
            <a:pPr indent="-228600" lvl="0" marL="457200" marR="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354" name="Google Shape;354;p45:notes"/>
          <p:cNvSpPr/>
          <p:nvPr/>
        </p:nvSpPr>
        <p:spPr>
          <a:xfrm>
            <a:off x="3988683" y="10553110"/>
            <a:ext cx="3049498" cy="555345"/>
          </a:xfrm>
          <a:prstGeom prst="rect">
            <a:avLst/>
          </a:prstGeom>
          <a:noFill/>
          <a:ln>
            <a:noFill/>
          </a:ln>
        </p:spPr>
        <p:txBody>
          <a:bodyPr anchorCtr="0" anchor="b" bIns="49675" lIns="99000" spcFirstLastPara="1" rIns="99000" wrap="square" tIns="49675">
            <a:noAutofit/>
          </a:bodyPr>
          <a:lstStyle/>
          <a:p>
            <a:pPr indent="0" lvl="0" marL="0" marR="0" rtl="0" algn="r">
              <a:lnSpc>
                <a:spcPct val="100000"/>
              </a:lnSpc>
              <a:spcBef>
                <a:spcPts val="0"/>
              </a:spcBef>
              <a:spcAft>
                <a:spcPts val="0"/>
              </a:spcAft>
              <a:buNone/>
            </a:pPr>
            <a:fld id="{00000000-1234-1234-1234-123412341234}" type="slidenum">
              <a:rPr b="0" i="0" lang="en-US" sz="1300" u="none" cap="none" strike="noStrike">
                <a:solidFill>
                  <a:srgbClr val="000000"/>
                </a:solidFill>
                <a:latin typeface="Times New Roman"/>
                <a:ea typeface="Times New Roman"/>
                <a:cs typeface="Times New Roman"/>
                <a:sym typeface="Times New Roman"/>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6: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p4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47: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2" name="Google Shape;372;p47: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48:notes"/>
          <p:cNvSpPr txBox="1"/>
          <p:nvPr>
            <p:ph idx="1" type="body"/>
          </p:nvPr>
        </p:nvSpPr>
        <p:spPr>
          <a:xfrm>
            <a:off x="679450" y="4778375"/>
            <a:ext cx="5438775" cy="39084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48: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49:notes"/>
          <p:cNvSpPr txBox="1"/>
          <p:nvPr>
            <p:ph idx="1" type="body"/>
          </p:nvPr>
        </p:nvSpPr>
        <p:spPr>
          <a:xfrm>
            <a:off x="679450" y="4778375"/>
            <a:ext cx="5438775" cy="39084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4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50:notes"/>
          <p:cNvSpPr txBox="1"/>
          <p:nvPr>
            <p:ph idx="1" type="body"/>
          </p:nvPr>
        </p:nvSpPr>
        <p:spPr>
          <a:xfrm>
            <a:off x="679450" y="4778375"/>
            <a:ext cx="5438775" cy="39084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50: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1: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3" name="Google Shape;413;p2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21" name="Google Shape;42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3: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2: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p2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9: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p1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p5: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p10: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p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7:notes"/>
          <p:cNvSpPr txBox="1"/>
          <p:nvPr>
            <p:ph idx="1" type="body"/>
          </p:nvPr>
        </p:nvSpPr>
        <p:spPr>
          <a:xfrm>
            <a:off x="679450" y="4778375"/>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7: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White">
    <p:spTree>
      <p:nvGrpSpPr>
        <p:cNvPr id="15" name="Shape 15"/>
        <p:cNvGrpSpPr/>
        <p:nvPr/>
      </p:nvGrpSpPr>
      <p:grpSpPr>
        <a:xfrm>
          <a:off x="0" y="0"/>
          <a:ext cx="0" cy="0"/>
          <a:chOff x="0" y="0"/>
          <a:chExt cx="0" cy="0"/>
        </a:xfrm>
      </p:grpSpPr>
      <p:sp>
        <p:nvSpPr>
          <p:cNvPr id="16" name="Google Shape;1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F7F7F"/>
              </a:buClr>
              <a:buSzPts val="4400"/>
              <a:buFont typeface="Calibri"/>
              <a:buNone/>
              <a:defRPr>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8" name="Google Shape;18;p24"/>
          <p:cNvSpPr txBox="1"/>
          <p:nvPr>
            <p:ph idx="1" type="body"/>
          </p:nvPr>
        </p:nvSpPr>
        <p:spPr>
          <a:xfrm>
            <a:off x="439738" y="647700"/>
            <a:ext cx="11312525" cy="281940"/>
          </a:xfrm>
          <a:prstGeom prst="rect">
            <a:avLst/>
          </a:prstGeom>
          <a:noFill/>
          <a:ln>
            <a:noFill/>
          </a:ln>
        </p:spPr>
        <p:txBody>
          <a:bodyPr anchorCtr="0" anchor="ctr" bIns="45700" lIns="91425" spcFirstLastPara="1" rIns="91425" wrap="square" tIns="45700">
            <a:noAutofit/>
          </a:bodyPr>
          <a:lstStyle>
            <a:lvl1pPr indent="-311150" lvl="0" marL="457200" algn="l">
              <a:lnSpc>
                <a:spcPct val="90000"/>
              </a:lnSpc>
              <a:spcBef>
                <a:spcPts val="1000"/>
              </a:spcBef>
              <a:spcAft>
                <a:spcPts val="0"/>
              </a:spcAft>
              <a:buClr>
                <a:srgbClr val="7F7F7F"/>
              </a:buClr>
              <a:buSzPts val="1300"/>
              <a:buChar char="•"/>
              <a:defRPr sz="1300">
                <a:solidFill>
                  <a:srgbClr val="7F7F7F"/>
                </a:solidFill>
              </a:defRPr>
            </a:lvl1pPr>
            <a:lvl2pPr indent="-292100" lvl="1" marL="914400" algn="l">
              <a:lnSpc>
                <a:spcPct val="90000"/>
              </a:lnSpc>
              <a:spcBef>
                <a:spcPts val="500"/>
              </a:spcBef>
              <a:spcAft>
                <a:spcPts val="0"/>
              </a:spcAft>
              <a:buClr>
                <a:schemeClr val="dk1"/>
              </a:buClr>
              <a:buSzPts val="1000"/>
              <a:buChar char="•"/>
              <a:defRPr sz="1000"/>
            </a:lvl2pPr>
            <a:lvl3pPr indent="-292100" lvl="2" marL="1371600" algn="l">
              <a:lnSpc>
                <a:spcPct val="90000"/>
              </a:lnSpc>
              <a:spcBef>
                <a:spcPts val="500"/>
              </a:spcBef>
              <a:spcAft>
                <a:spcPts val="0"/>
              </a:spcAft>
              <a:buClr>
                <a:schemeClr val="dk1"/>
              </a:buClr>
              <a:buSzPts val="1000"/>
              <a:buChar char="•"/>
              <a:defRPr sz="1000"/>
            </a:lvl3pPr>
            <a:lvl4pPr indent="-292100" lvl="3" marL="1828800" algn="l">
              <a:lnSpc>
                <a:spcPct val="90000"/>
              </a:lnSpc>
              <a:spcBef>
                <a:spcPts val="500"/>
              </a:spcBef>
              <a:spcAft>
                <a:spcPts val="0"/>
              </a:spcAft>
              <a:buClr>
                <a:schemeClr val="dk1"/>
              </a:buClr>
              <a:buSzPts val="1000"/>
              <a:buChar char="•"/>
              <a:defRPr sz="1000"/>
            </a:lvl4pPr>
            <a:lvl5pPr indent="-292100" lvl="4" marL="2286000" algn="l">
              <a:lnSpc>
                <a:spcPct val="90000"/>
              </a:lnSpc>
              <a:spcBef>
                <a:spcPts val="50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9" name="Google Shape;19;p24"/>
          <p:cNvPicPr preferRelativeResize="0"/>
          <p:nvPr/>
        </p:nvPicPr>
        <p:blipFill rotWithShape="1">
          <a:blip r:embed="rId2">
            <a:alphaModFix/>
          </a:blip>
          <a:srcRect b="0" l="0" r="0" t="0"/>
          <a:stretch/>
        </p:blipFill>
        <p:spPr>
          <a:xfrm>
            <a:off x="10812127" y="119580"/>
            <a:ext cx="1256657" cy="945634"/>
          </a:xfrm>
          <a:prstGeom prst="rect">
            <a:avLst/>
          </a:prstGeom>
          <a:noFill/>
          <a:ln>
            <a:noFill/>
          </a:ln>
        </p:spPr>
      </p:pic>
      <p:pic>
        <p:nvPicPr>
          <p:cNvPr id="20" name="Google Shape;20;p24"/>
          <p:cNvPicPr preferRelativeResize="0"/>
          <p:nvPr/>
        </p:nvPicPr>
        <p:blipFill rotWithShape="1">
          <a:blip r:embed="rId3">
            <a:alphaModFix/>
          </a:blip>
          <a:srcRect b="0" l="20144" r="9538" t="0"/>
          <a:stretch/>
        </p:blipFill>
        <p:spPr>
          <a:xfrm>
            <a:off x="-4121" y="6477819"/>
            <a:ext cx="12196121" cy="2817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67" name="Shape 67"/>
        <p:cNvGrpSpPr/>
        <p:nvPr/>
      </p:nvGrpSpPr>
      <p:grpSpPr>
        <a:xfrm>
          <a:off x="0" y="0"/>
          <a:ext cx="0" cy="0"/>
          <a:chOff x="0" y="0"/>
          <a:chExt cx="0" cy="0"/>
        </a:xfrm>
      </p:grpSpPr>
      <p:sp>
        <p:nvSpPr>
          <p:cNvPr id="68" name="Google Shape;68;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74" name="Shape 74"/>
        <p:cNvGrpSpPr/>
        <p:nvPr/>
      </p:nvGrpSpPr>
      <p:grpSpPr>
        <a:xfrm>
          <a:off x="0" y="0"/>
          <a:ext cx="0" cy="0"/>
          <a:chOff x="0" y="0"/>
          <a:chExt cx="0" cy="0"/>
        </a:xfrm>
      </p:grpSpPr>
      <p:sp>
        <p:nvSpPr>
          <p:cNvPr id="75" name="Google Shape;75;p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7" name="Google Shape;77;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9" name="Google Shape;79;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83" name="Shape 83"/>
        <p:cNvGrpSpPr/>
        <p:nvPr/>
      </p:nvGrpSpPr>
      <p:grpSpPr>
        <a:xfrm>
          <a:off x="0" y="0"/>
          <a:ext cx="0" cy="0"/>
          <a:chOff x="0" y="0"/>
          <a:chExt cx="0" cy="0"/>
        </a:xfrm>
      </p:grpSpPr>
      <p:sp>
        <p:nvSpPr>
          <p:cNvPr id="84" name="Google Shape;84;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88" name="Shape 88"/>
        <p:cNvGrpSpPr/>
        <p:nvPr/>
      </p:nvGrpSpPr>
      <p:grpSpPr>
        <a:xfrm>
          <a:off x="0" y="0"/>
          <a:ext cx="0" cy="0"/>
          <a:chOff x="0" y="0"/>
          <a:chExt cx="0" cy="0"/>
        </a:xfrm>
      </p:grpSpPr>
      <p:sp>
        <p:nvSpPr>
          <p:cNvPr id="89" name="Google Shape;89;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3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1" name="Google Shape;91;p3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 name="Google Shape;9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type="picTx">
  <p:cSld name="PICTURE_WITH_CAPTION_TEXT">
    <p:spTree>
      <p:nvGrpSpPr>
        <p:cNvPr id="95" name="Shape 95"/>
        <p:cNvGrpSpPr/>
        <p:nvPr/>
      </p:nvGrpSpPr>
      <p:grpSpPr>
        <a:xfrm>
          <a:off x="0" y="0"/>
          <a:ext cx="0" cy="0"/>
          <a:chOff x="0" y="0"/>
          <a:chExt cx="0" cy="0"/>
        </a:xfrm>
      </p:grpSpPr>
      <p:sp>
        <p:nvSpPr>
          <p:cNvPr id="96" name="Google Shape;96;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6"/>
          <p:cNvSpPr/>
          <p:nvPr>
            <p:ph idx="2" type="pic"/>
          </p:nvPr>
        </p:nvSpPr>
        <p:spPr>
          <a:xfrm>
            <a:off x="5183188" y="987425"/>
            <a:ext cx="6172200" cy="4873625"/>
          </a:xfrm>
          <a:prstGeom prst="rect">
            <a:avLst/>
          </a:prstGeom>
          <a:noFill/>
          <a:ln>
            <a:noFill/>
          </a:ln>
        </p:spPr>
      </p:sp>
      <p:sp>
        <p:nvSpPr>
          <p:cNvPr id="98" name="Google Shape;98;p3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9" name="Google Shape;99;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vertikaler Text" type="vertTx">
  <p:cSld name="VERTICAL_TEXT">
    <p:spTree>
      <p:nvGrpSpPr>
        <p:cNvPr id="102" name="Shape 102"/>
        <p:cNvGrpSpPr/>
        <p:nvPr/>
      </p:nvGrpSpPr>
      <p:grpSpPr>
        <a:xfrm>
          <a:off x="0" y="0"/>
          <a:ext cx="0" cy="0"/>
          <a:chOff x="0" y="0"/>
          <a:chExt cx="0" cy="0"/>
        </a:xfrm>
      </p:grpSpPr>
      <p:sp>
        <p:nvSpPr>
          <p:cNvPr id="103" name="Google Shape;103;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3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kaler Titel und Text" type="vertTitleAndTx">
  <p:cSld name="VERTICAL_TITLE_AND_VERTICAL_TEXT">
    <p:spTree>
      <p:nvGrpSpPr>
        <p:cNvPr id="108" name="Shape 108"/>
        <p:cNvGrpSpPr/>
        <p:nvPr/>
      </p:nvGrpSpPr>
      <p:grpSpPr>
        <a:xfrm>
          <a:off x="0" y="0"/>
          <a:ext cx="0" cy="0"/>
          <a:chOff x="0" y="0"/>
          <a:chExt cx="0" cy="0"/>
        </a:xfrm>
      </p:grpSpPr>
      <p:sp>
        <p:nvSpPr>
          <p:cNvPr id="109" name="Google Shape;109;p3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3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21" name="Shape 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22" name="Shape 22"/>
        <p:cNvGrpSpPr/>
        <p:nvPr/>
      </p:nvGrpSpPr>
      <p:grpSpPr>
        <a:xfrm>
          <a:off x="0" y="0"/>
          <a:ext cx="0" cy="0"/>
          <a:chOff x="0" y="0"/>
          <a:chExt cx="0" cy="0"/>
        </a:xfrm>
      </p:grpSpPr>
      <p:sp>
        <p:nvSpPr>
          <p:cNvPr id="23" name="Google Shape;23;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White">
  <p:cSld name="3_White">
    <p:spTree>
      <p:nvGrpSpPr>
        <p:cNvPr id="28" name="Shape 28"/>
        <p:cNvGrpSpPr/>
        <p:nvPr/>
      </p:nvGrpSpPr>
      <p:grpSpPr>
        <a:xfrm>
          <a:off x="0" y="0"/>
          <a:ext cx="0" cy="0"/>
          <a:chOff x="0" y="0"/>
          <a:chExt cx="0" cy="0"/>
        </a:xfrm>
      </p:grpSpPr>
      <p:sp>
        <p:nvSpPr>
          <p:cNvPr id="29" name="Google Shape;29;p51"/>
          <p:cNvSpPr txBox="1"/>
          <p:nvPr>
            <p:ph type="title"/>
          </p:nvPr>
        </p:nvSpPr>
        <p:spPr>
          <a:xfrm>
            <a:off x="440267" y="247651"/>
            <a:ext cx="9802616" cy="381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2100"/>
              <a:buNone/>
              <a:defRPr>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1"/>
          <p:cNvSpPr txBox="1"/>
          <p:nvPr>
            <p:ph idx="12" type="sldNum"/>
          </p:nvPr>
        </p:nvSpPr>
        <p:spPr>
          <a:xfrm>
            <a:off x="11544909" y="6145623"/>
            <a:ext cx="523875" cy="2286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7F7F7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31" name="Google Shape;31;p51"/>
          <p:cNvSpPr txBox="1"/>
          <p:nvPr>
            <p:ph idx="1" type="body"/>
          </p:nvPr>
        </p:nvSpPr>
        <p:spPr>
          <a:xfrm>
            <a:off x="439738" y="647700"/>
            <a:ext cx="11312525" cy="28194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SzPts val="1300"/>
              <a:buNone/>
              <a:defRPr sz="1300">
                <a:solidFill>
                  <a:srgbClr val="7F7F7F"/>
                </a:solidFill>
              </a:defRPr>
            </a:lvl1pPr>
            <a:lvl2pPr indent="-228600" lvl="1" marL="914400" algn="l">
              <a:lnSpc>
                <a:spcPct val="90000"/>
              </a:lnSpc>
              <a:spcBef>
                <a:spcPts val="500"/>
              </a:spcBef>
              <a:spcAft>
                <a:spcPts val="0"/>
              </a:spcAft>
              <a:buSzPts val="1300"/>
              <a:buNone/>
              <a:defRPr sz="1000"/>
            </a:lvl2pPr>
            <a:lvl3pPr indent="-228600" lvl="2" marL="1371600" algn="l">
              <a:lnSpc>
                <a:spcPct val="90000"/>
              </a:lnSpc>
              <a:spcBef>
                <a:spcPts val="500"/>
              </a:spcBef>
              <a:spcAft>
                <a:spcPts val="0"/>
              </a:spcAft>
              <a:buSzPts val="1300"/>
              <a:buNone/>
              <a:defRPr sz="1000"/>
            </a:lvl3pPr>
            <a:lvl4pPr indent="-228600" lvl="3" marL="1828800" algn="l">
              <a:lnSpc>
                <a:spcPct val="90000"/>
              </a:lnSpc>
              <a:spcBef>
                <a:spcPts val="500"/>
              </a:spcBef>
              <a:spcAft>
                <a:spcPts val="0"/>
              </a:spcAft>
              <a:buSzPts val="1300"/>
              <a:buNone/>
              <a:defRPr sz="1000"/>
            </a:lvl4pPr>
            <a:lvl5pPr indent="-228600" lvl="4" marL="2286000" algn="l">
              <a:lnSpc>
                <a:spcPct val="90000"/>
              </a:lnSpc>
              <a:spcBef>
                <a:spcPts val="500"/>
              </a:spcBef>
              <a:spcAft>
                <a:spcPts val="0"/>
              </a:spcAft>
              <a:buSzPts val="1300"/>
              <a:buNone/>
              <a:defRPr sz="1000"/>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pic>
        <p:nvPicPr>
          <p:cNvPr id="32" name="Google Shape;32;p51"/>
          <p:cNvPicPr preferRelativeResize="0"/>
          <p:nvPr/>
        </p:nvPicPr>
        <p:blipFill rotWithShape="1">
          <a:blip r:embed="rId2">
            <a:alphaModFix/>
          </a:blip>
          <a:srcRect b="0" l="20144" r="9538" t="0"/>
          <a:stretch/>
        </p:blipFill>
        <p:spPr>
          <a:xfrm>
            <a:off x="-4121" y="6477819"/>
            <a:ext cx="12196121" cy="281756"/>
          </a:xfrm>
          <a:prstGeom prst="rect">
            <a:avLst/>
          </a:prstGeom>
          <a:noFill/>
          <a:ln>
            <a:noFill/>
          </a:ln>
        </p:spPr>
      </p:pic>
      <p:pic>
        <p:nvPicPr>
          <p:cNvPr id="33" name="Google Shape;33;p51"/>
          <p:cNvPicPr preferRelativeResize="0"/>
          <p:nvPr/>
        </p:nvPicPr>
        <p:blipFill rotWithShape="1">
          <a:blip r:embed="rId3">
            <a:alphaModFix/>
          </a:blip>
          <a:srcRect b="0" l="0" r="0" t="0"/>
          <a:stretch/>
        </p:blipFill>
        <p:spPr>
          <a:xfrm>
            <a:off x="10676237" y="208115"/>
            <a:ext cx="1275257" cy="90805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34" name="Shape 34"/>
        <p:cNvGrpSpPr/>
        <p:nvPr/>
      </p:nvGrpSpPr>
      <p:grpSpPr>
        <a:xfrm>
          <a:off x="0" y="0"/>
          <a:ext cx="0" cy="0"/>
          <a:chOff x="0" y="0"/>
          <a:chExt cx="0" cy="0"/>
        </a:xfrm>
      </p:grpSpPr>
      <p:sp>
        <p:nvSpPr>
          <p:cNvPr id="35" name="Google Shape;3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p:spTree>
      <p:nvGrpSpPr>
        <p:cNvPr id="38" name="Shape 38"/>
        <p:cNvGrpSpPr/>
        <p:nvPr/>
      </p:nvGrpSpPr>
      <p:grpSpPr>
        <a:xfrm>
          <a:off x="0" y="0"/>
          <a:ext cx="0" cy="0"/>
          <a:chOff x="0" y="0"/>
          <a:chExt cx="0" cy="0"/>
        </a:xfrm>
      </p:grpSpPr>
      <p:sp>
        <p:nvSpPr>
          <p:cNvPr id="39" name="Google Shape;39;p27"/>
          <p:cNvSpPr txBox="1"/>
          <p:nvPr>
            <p:ph type="ctrTitle"/>
          </p:nvPr>
        </p:nvSpPr>
        <p:spPr>
          <a:xfrm>
            <a:off x="440267" y="2190750"/>
            <a:ext cx="11311466" cy="756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200"/>
              <a:buFont typeface="Calibri"/>
              <a:buNone/>
              <a:defRPr b="1"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7"/>
          <p:cNvSpPr txBox="1"/>
          <p:nvPr>
            <p:ph idx="1" type="subTitle"/>
          </p:nvPr>
        </p:nvSpPr>
        <p:spPr>
          <a:xfrm>
            <a:off x="440267" y="3024188"/>
            <a:ext cx="11311466" cy="125571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3100"/>
              <a:buNone/>
              <a:defRPr sz="31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1" name="Google Shape;41;p27"/>
          <p:cNvSpPr txBox="1"/>
          <p:nvPr>
            <p:ph idx="2" type="body"/>
          </p:nvPr>
        </p:nvSpPr>
        <p:spPr>
          <a:xfrm>
            <a:off x="439737" y="4814230"/>
            <a:ext cx="9000000" cy="446616"/>
          </a:xfrm>
          <a:prstGeom prst="rect">
            <a:avLst/>
          </a:prstGeom>
          <a:noFill/>
          <a:ln>
            <a:noFill/>
          </a:ln>
        </p:spPr>
        <p:txBody>
          <a:bodyPr anchorCtr="0" anchor="ctr" bIns="45700" lIns="91425" spcFirstLastPara="1" rIns="91425" wrap="square" tIns="45700">
            <a:noAutofit/>
          </a:bodyPr>
          <a:lstStyle>
            <a:lvl1pPr indent="-361950" lvl="0" marL="457200" algn="l">
              <a:lnSpc>
                <a:spcPct val="90000"/>
              </a:lnSpc>
              <a:spcBef>
                <a:spcPts val="1000"/>
              </a:spcBef>
              <a:spcAft>
                <a:spcPts val="0"/>
              </a:spcAft>
              <a:buClr>
                <a:srgbClr val="3F3F3F"/>
              </a:buClr>
              <a:buSzPts val="2100"/>
              <a:buChar char="•"/>
              <a:defRPr b="1" sz="2100">
                <a:solidFill>
                  <a:srgbClr val="3F3F3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7"/>
          <p:cNvSpPr txBox="1"/>
          <p:nvPr>
            <p:ph idx="3" type="body"/>
          </p:nvPr>
        </p:nvSpPr>
        <p:spPr>
          <a:xfrm>
            <a:off x="439737" y="5341257"/>
            <a:ext cx="9000000" cy="361127"/>
          </a:xfrm>
          <a:prstGeom prst="rect">
            <a:avLst/>
          </a:prstGeom>
          <a:noFill/>
          <a:ln>
            <a:noFill/>
          </a:ln>
        </p:spPr>
        <p:txBody>
          <a:bodyPr anchorCtr="0" anchor="ctr" bIns="45700" lIns="91425" spcFirstLastPara="1" rIns="91425" wrap="square" tIns="45700">
            <a:noAutofit/>
          </a:bodyPr>
          <a:lstStyle>
            <a:lvl1pPr indent="-336550" lvl="0" marL="457200" algn="l">
              <a:lnSpc>
                <a:spcPct val="90000"/>
              </a:lnSpc>
              <a:spcBef>
                <a:spcPts val="1000"/>
              </a:spcBef>
              <a:spcAft>
                <a:spcPts val="0"/>
              </a:spcAft>
              <a:buClr>
                <a:srgbClr val="3F3F3F"/>
              </a:buClr>
              <a:buSzPts val="1700"/>
              <a:buChar char="•"/>
              <a:defRPr sz="1700">
                <a:solidFill>
                  <a:srgbClr val="3F3F3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Image result for eu emblem H2020" id="43" name="Google Shape;43;p27"/>
          <p:cNvPicPr preferRelativeResize="0"/>
          <p:nvPr/>
        </p:nvPicPr>
        <p:blipFill rotWithShape="1">
          <a:blip r:embed="rId2">
            <a:alphaModFix/>
          </a:blip>
          <a:srcRect b="0" l="0" r="0" t="0"/>
          <a:stretch/>
        </p:blipFill>
        <p:spPr>
          <a:xfrm>
            <a:off x="439737" y="5886910"/>
            <a:ext cx="1128712" cy="752475"/>
          </a:xfrm>
          <a:prstGeom prst="rect">
            <a:avLst/>
          </a:prstGeom>
          <a:noFill/>
          <a:ln>
            <a:noFill/>
          </a:ln>
        </p:spPr>
      </p:pic>
      <p:sp>
        <p:nvSpPr>
          <p:cNvPr id="44" name="Google Shape;44;p27"/>
          <p:cNvSpPr txBox="1"/>
          <p:nvPr>
            <p:ph idx="4" type="body"/>
          </p:nvPr>
        </p:nvSpPr>
        <p:spPr>
          <a:xfrm>
            <a:off x="1668780" y="5839285"/>
            <a:ext cx="7341870" cy="866315"/>
          </a:xfrm>
          <a:prstGeom prst="rect">
            <a:avLst/>
          </a:prstGeom>
          <a:noFill/>
          <a:ln>
            <a:noFill/>
          </a:ln>
        </p:spPr>
        <p:txBody>
          <a:bodyPr anchorCtr="0" anchor="t" bIns="45700" lIns="91425" spcFirstLastPara="1" rIns="91425" wrap="square" tIns="45700">
            <a:normAutofit/>
          </a:bodyPr>
          <a:lstStyle>
            <a:lvl1pPr indent="-295275" lvl="0" marL="457200" algn="l">
              <a:lnSpc>
                <a:spcPct val="90000"/>
              </a:lnSpc>
              <a:spcBef>
                <a:spcPts val="1000"/>
              </a:spcBef>
              <a:spcAft>
                <a:spcPts val="0"/>
              </a:spcAft>
              <a:buClr>
                <a:schemeClr val="dk1"/>
              </a:buClr>
              <a:buSzPts val="1050"/>
              <a:buChar char="•"/>
              <a:defRPr b="0" i="0" sz="1050" u="none" strike="noStrike">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5" name="Shape 45"/>
        <p:cNvGrpSpPr/>
        <p:nvPr/>
      </p:nvGrpSpPr>
      <p:grpSpPr>
        <a:xfrm>
          <a:off x="0" y="0"/>
          <a:ext cx="0" cy="0"/>
          <a:chOff x="0" y="0"/>
          <a:chExt cx="0" cy="0"/>
        </a:xfrm>
      </p:grpSpPr>
      <p:sp>
        <p:nvSpPr>
          <p:cNvPr id="46" name="Google Shape;46;p26"/>
          <p:cNvSpPr txBox="1"/>
          <p:nvPr>
            <p:ph type="ctrTitle"/>
          </p:nvPr>
        </p:nvSpPr>
        <p:spPr>
          <a:xfrm>
            <a:off x="439738" y="1370803"/>
            <a:ext cx="11340000" cy="1080000"/>
          </a:xfrm>
          <a:prstGeom prst="rect">
            <a:avLst/>
          </a:prstGeom>
          <a:noFill/>
          <a:ln>
            <a:noFill/>
          </a:ln>
        </p:spPr>
        <p:txBody>
          <a:bodyPr anchorCtr="0" anchor="ctr" bIns="0" lIns="91425" spcFirstLastPara="1" rIns="91425" wrap="square" tIns="0">
            <a:normAutofit/>
          </a:bodyPr>
          <a:lstStyle>
            <a:lvl1pPr lvl="0" algn="l">
              <a:lnSpc>
                <a:spcPct val="90000"/>
              </a:lnSpc>
              <a:spcBef>
                <a:spcPts val="0"/>
              </a:spcBef>
              <a:spcAft>
                <a:spcPts val="0"/>
              </a:spcAft>
              <a:buClr>
                <a:schemeClr val="accent1"/>
              </a:buClr>
              <a:buSzPts val="3000"/>
              <a:buFont typeface="Calibri"/>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6"/>
          <p:cNvSpPr txBox="1"/>
          <p:nvPr>
            <p:ph idx="1" type="subTitle"/>
          </p:nvPr>
        </p:nvSpPr>
        <p:spPr>
          <a:xfrm>
            <a:off x="439738" y="2526946"/>
            <a:ext cx="11340000" cy="127967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accent4"/>
              </a:buClr>
              <a:buSzPts val="2500"/>
              <a:buNone/>
              <a:defRPr sz="2500">
                <a:solidFill>
                  <a:schemeClr val="accent4"/>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8" name="Google Shape;48;p26"/>
          <p:cNvSpPr txBox="1"/>
          <p:nvPr>
            <p:ph idx="2" type="body"/>
          </p:nvPr>
        </p:nvSpPr>
        <p:spPr>
          <a:xfrm>
            <a:off x="439739" y="3882028"/>
            <a:ext cx="8620442" cy="360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1700"/>
              <a:buNone/>
              <a:defRPr b="1" sz="1700">
                <a:solidFill>
                  <a:schemeClr val="accent3"/>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6"/>
          <p:cNvSpPr txBox="1"/>
          <p:nvPr>
            <p:ph idx="3" type="body"/>
          </p:nvPr>
        </p:nvSpPr>
        <p:spPr>
          <a:xfrm>
            <a:off x="439739" y="5277226"/>
            <a:ext cx="8620442" cy="277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1718B"/>
              </a:buClr>
              <a:buSzPts val="1200"/>
              <a:buNone/>
              <a:defRPr b="0" sz="1200">
                <a:solidFill>
                  <a:srgbClr val="51718B"/>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6"/>
          <p:cNvSpPr txBox="1"/>
          <p:nvPr>
            <p:ph idx="4" type="body"/>
          </p:nvPr>
        </p:nvSpPr>
        <p:spPr>
          <a:xfrm>
            <a:off x="439739" y="4980977"/>
            <a:ext cx="8620442" cy="277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1718B"/>
              </a:buClr>
              <a:buSzPts val="1200"/>
              <a:buNone/>
              <a:defRPr b="1" sz="1200">
                <a:solidFill>
                  <a:srgbClr val="51718B"/>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6"/>
          <p:cNvSpPr txBox="1"/>
          <p:nvPr>
            <p:ph idx="5" type="body"/>
          </p:nvPr>
        </p:nvSpPr>
        <p:spPr>
          <a:xfrm>
            <a:off x="439739" y="4264521"/>
            <a:ext cx="8620442" cy="629925"/>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chemeClr val="accent3"/>
              </a:buClr>
              <a:buSzPts val="1500"/>
              <a:buFont typeface="Noto Sans Symbols"/>
              <a:buNone/>
              <a:defRPr b="0" sz="1500">
                <a:solidFill>
                  <a:schemeClr val="accent3"/>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2" name="Google Shape;52;p26"/>
          <p:cNvPicPr preferRelativeResize="0"/>
          <p:nvPr/>
        </p:nvPicPr>
        <p:blipFill rotWithShape="1">
          <a:blip r:embed="rId2">
            <a:alphaModFix/>
          </a:blip>
          <a:srcRect b="0" l="0" r="0" t="0"/>
          <a:stretch/>
        </p:blipFill>
        <p:spPr>
          <a:xfrm>
            <a:off x="10204217" y="41571"/>
            <a:ext cx="1575521" cy="1185580"/>
          </a:xfrm>
          <a:prstGeom prst="rect">
            <a:avLst/>
          </a:prstGeom>
          <a:noFill/>
          <a:ln>
            <a:noFill/>
          </a:ln>
        </p:spPr>
      </p:pic>
      <p:pic>
        <p:nvPicPr>
          <p:cNvPr id="53" name="Google Shape;53;p26"/>
          <p:cNvPicPr preferRelativeResize="0"/>
          <p:nvPr/>
        </p:nvPicPr>
        <p:blipFill rotWithShape="1">
          <a:blip r:embed="rId3">
            <a:alphaModFix/>
          </a:blip>
          <a:srcRect b="17375" l="0" r="19950" t="0"/>
          <a:stretch/>
        </p:blipFill>
        <p:spPr>
          <a:xfrm>
            <a:off x="8995239" y="3556617"/>
            <a:ext cx="3196761" cy="3301383"/>
          </a:xfrm>
          <a:prstGeom prst="rect">
            <a:avLst/>
          </a:prstGeom>
          <a:noFill/>
          <a:ln>
            <a:noFill/>
          </a:ln>
        </p:spPr>
      </p:pic>
      <p:pic>
        <p:nvPicPr>
          <p:cNvPr id="54" name="Google Shape;54;p26"/>
          <p:cNvPicPr preferRelativeResize="0"/>
          <p:nvPr/>
        </p:nvPicPr>
        <p:blipFill rotWithShape="1">
          <a:blip r:embed="rId4">
            <a:alphaModFix/>
          </a:blip>
          <a:srcRect b="0" l="0" r="0" t="0"/>
          <a:stretch/>
        </p:blipFill>
        <p:spPr>
          <a:xfrm>
            <a:off x="430213" y="5753100"/>
            <a:ext cx="8440321" cy="94504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spTree>
      <p:nvGrpSpPr>
        <p:cNvPr id="55" name="Shape 55"/>
        <p:cNvGrpSpPr/>
        <p:nvPr/>
      </p:nvGrpSpPr>
      <p:grpSpPr>
        <a:xfrm>
          <a:off x="0" y="0"/>
          <a:ext cx="0" cy="0"/>
          <a:chOff x="0" y="0"/>
          <a:chExt cx="0" cy="0"/>
        </a:xfrm>
      </p:grpSpPr>
      <p:sp>
        <p:nvSpPr>
          <p:cNvPr id="56" name="Google Shape;56;p2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8" name="Google Shape;5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61" name="Shape 61"/>
        <p:cNvGrpSpPr/>
        <p:nvPr/>
      </p:nvGrpSpPr>
      <p:grpSpPr>
        <a:xfrm>
          <a:off x="0" y="0"/>
          <a:ext cx="0" cy="0"/>
          <a:chOff x="0" y="0"/>
          <a:chExt cx="0" cy="0"/>
        </a:xfrm>
      </p:grpSpPr>
      <p:sp>
        <p:nvSpPr>
          <p:cNvPr id="62" name="Google Shape;62;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4" name="Google Shape;64;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openscienceschooling.eu/" TargetMode="External"/><Relationship Id="rId4" Type="http://schemas.openxmlformats.org/officeDocument/2006/relationships/image" Target="../media/image20.jpg"/><Relationship Id="rId5"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www.phereclos.eu/practices"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hyperlink" Target="http://zoomare.i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50.png"/><Relationship Id="rId5" Type="http://schemas.openxmlformats.org/officeDocument/2006/relationships/image" Target="../media/image62.png"/></Relationships>
</file>

<file path=ppt/slides/_rels/slide18.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31.png"/><Relationship Id="rId9" Type="http://schemas.openxmlformats.org/officeDocument/2006/relationships/image" Target="../media/image32.png"/><Relationship Id="rId5" Type="http://schemas.openxmlformats.org/officeDocument/2006/relationships/image" Target="../media/image38.jpg"/><Relationship Id="rId6" Type="http://schemas.openxmlformats.org/officeDocument/2006/relationships/image" Target="../media/image37.jpg"/><Relationship Id="rId7" Type="http://schemas.openxmlformats.org/officeDocument/2006/relationships/image" Target="../media/image34.jpg"/><Relationship Id="rId8"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www.phereclos.eu/practic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2.jpg"/><Relationship Id="rId4" Type="http://schemas.openxmlformats.org/officeDocument/2006/relationships/image" Target="../media/image48.jpg"/><Relationship Id="rId5" Type="http://schemas.openxmlformats.org/officeDocument/2006/relationships/image" Target="../media/image51.png"/><Relationship Id="rId6"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7.png"/><Relationship Id="rId4" Type="http://schemas.openxmlformats.org/officeDocument/2006/relationships/image" Target="../media/image49.jpg"/><Relationship Id="rId5"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s://twitter.com/OStogether" TargetMode="External"/><Relationship Id="rId4" Type="http://schemas.openxmlformats.org/officeDocument/2006/relationships/hyperlink" Target="https://www.facebook.com/ostogether"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hyperlink" Target="https://www.phereclos.eu/community" TargetMode="External"/><Relationship Id="rId4" Type="http://schemas.openxmlformats.org/officeDocument/2006/relationships/hyperlink" Target="mailto:kinderbuero@univie.ac.at" TargetMode="External"/><Relationship Id="rId5" Type="http://schemas.openxmlformats.org/officeDocument/2006/relationships/image" Target="../media/image58.png"/><Relationship Id="rId6" Type="http://schemas.openxmlformats.org/officeDocument/2006/relationships/image" Target="../media/image54.png"/><Relationship Id="rId7" Type="http://schemas.openxmlformats.org/officeDocument/2006/relationships/image" Target="../media/image61.png"/><Relationship Id="rId8"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7.jpg"/><Relationship Id="rId4" Type="http://schemas.openxmlformats.org/officeDocument/2006/relationships/hyperlink" Target="https://www.phereclos.eu/community" TargetMode="External"/><Relationship Id="rId5" Type="http://schemas.openxmlformats.org/officeDocument/2006/relationships/image" Target="../media/image59.png"/><Relationship Id="rId6" Type="http://schemas.openxmlformats.org/officeDocument/2006/relationships/hyperlink" Target="mailto:phil.smith@nbi.ac.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eucu.net/" TargetMode="External"/><Relationship Id="rId4" Type="http://schemas.openxmlformats.org/officeDocument/2006/relationships/image" Target="../media/image15.jpg"/><Relationship Id="rId5"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
          <p:cNvSpPr txBox="1"/>
          <p:nvPr>
            <p:ph type="title"/>
          </p:nvPr>
        </p:nvSpPr>
        <p:spPr>
          <a:xfrm>
            <a:off x="515950" y="266975"/>
            <a:ext cx="9802500" cy="2122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990"/>
              <a:buFont typeface="Arial"/>
              <a:buNone/>
            </a:pPr>
            <a:r>
              <a:rPr b="1" lang="en-US">
                <a:solidFill>
                  <a:srgbClr val="0070C0"/>
                </a:solidFill>
              </a:rPr>
              <a:t>Inspirations and initiatives in micro-</a:t>
            </a:r>
            <a:endParaRPr b="1">
              <a:solidFill>
                <a:srgbClr val="0070C0"/>
              </a:solidFill>
            </a:endParaRPr>
          </a:p>
          <a:p>
            <a:pPr indent="0" lvl="0" marL="0" rtl="0" algn="l">
              <a:lnSpc>
                <a:spcPct val="90000"/>
              </a:lnSpc>
              <a:spcBef>
                <a:spcPts val="0"/>
              </a:spcBef>
              <a:spcAft>
                <a:spcPts val="0"/>
              </a:spcAft>
              <a:buClr>
                <a:schemeClr val="dk1"/>
              </a:buClr>
              <a:buSzPts val="990"/>
              <a:buFont typeface="Arial"/>
              <a:buNone/>
            </a:pPr>
            <a:r>
              <a:rPr b="1" lang="en-US">
                <a:solidFill>
                  <a:srgbClr val="0070C0"/>
                </a:solidFill>
              </a:rPr>
              <a:t>education ecosystems : PHERECLOS Open</a:t>
            </a:r>
            <a:endParaRPr b="1">
              <a:solidFill>
                <a:srgbClr val="0070C0"/>
              </a:solidFill>
            </a:endParaRPr>
          </a:p>
          <a:p>
            <a:pPr indent="0" lvl="0" marL="0" rtl="0" algn="l">
              <a:lnSpc>
                <a:spcPct val="90000"/>
              </a:lnSpc>
              <a:spcBef>
                <a:spcPts val="0"/>
              </a:spcBef>
              <a:spcAft>
                <a:spcPts val="0"/>
              </a:spcAft>
              <a:buClr>
                <a:schemeClr val="dk1"/>
              </a:buClr>
              <a:buSzPts val="990"/>
              <a:buFont typeface="Arial"/>
              <a:buNone/>
            </a:pPr>
            <a:r>
              <a:rPr b="1" lang="en-US">
                <a:solidFill>
                  <a:srgbClr val="0070C0"/>
                </a:solidFill>
              </a:rPr>
              <a:t>Schooling Approach</a:t>
            </a:r>
            <a:endParaRPr b="1">
              <a:solidFill>
                <a:srgbClr val="0070C0"/>
              </a:solidFill>
            </a:endParaRPr>
          </a:p>
          <a:p>
            <a:pPr indent="0" lvl="0" marL="0" rtl="0" algn="l">
              <a:lnSpc>
                <a:spcPct val="90000"/>
              </a:lnSpc>
              <a:spcBef>
                <a:spcPts val="0"/>
              </a:spcBef>
              <a:spcAft>
                <a:spcPts val="0"/>
              </a:spcAft>
              <a:buClr>
                <a:srgbClr val="0070C0"/>
              </a:buClr>
              <a:buSzPts val="4400"/>
              <a:buFont typeface="Calibri"/>
              <a:buNone/>
            </a:pPr>
            <a:r>
              <a:t/>
            </a:r>
            <a:endParaRPr b="1">
              <a:solidFill>
                <a:srgbClr val="0070C0"/>
              </a:solidFill>
            </a:endParaRPr>
          </a:p>
        </p:txBody>
      </p:sp>
      <p:sp>
        <p:nvSpPr>
          <p:cNvPr id="119" name="Google Shape;119;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20" name="Google Shape;120;p1"/>
          <p:cNvSpPr txBox="1"/>
          <p:nvPr/>
        </p:nvSpPr>
        <p:spPr>
          <a:xfrm>
            <a:off x="1663065" y="5672597"/>
            <a:ext cx="8865870" cy="866315"/>
          </a:xfrm>
          <a:prstGeom prst="rect">
            <a:avLst/>
          </a:prstGeom>
          <a:noFill/>
          <a:ln>
            <a:noFill/>
          </a:ln>
        </p:spPr>
        <p:txBody>
          <a:bodyPr anchorCtr="0" anchor="ctr"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This project has received funding from the European Union’s Horizon 2020 research and innovation programme under grant agreement No 824630.</a:t>
            </a:r>
            <a:endParaRPr b="0" i="0" sz="1800" u="none" cap="none" strike="noStrike">
              <a:solidFill>
                <a:schemeClr val="dk1"/>
              </a:solidFill>
              <a:latin typeface="Calibri"/>
              <a:ea typeface="Calibri"/>
              <a:cs typeface="Calibri"/>
              <a:sym typeface="Calibri"/>
            </a:endParaRPr>
          </a:p>
        </p:txBody>
      </p:sp>
      <p:sp>
        <p:nvSpPr>
          <p:cNvPr id="121" name="Google Shape;121;p1"/>
          <p:cNvSpPr txBox="1"/>
          <p:nvPr/>
        </p:nvSpPr>
        <p:spPr>
          <a:xfrm>
            <a:off x="3933925" y="1968975"/>
            <a:ext cx="4232700" cy="3075300"/>
          </a:xfrm>
          <a:prstGeom prst="rect">
            <a:avLst/>
          </a:prstGeom>
          <a:noFill/>
          <a:ln>
            <a:noFill/>
          </a:ln>
        </p:spPr>
        <p:txBody>
          <a:bodyPr anchorCtr="0" anchor="t" bIns="45700" lIns="91425" spcFirstLastPara="1" rIns="91425" wrap="square" tIns="45700">
            <a:normAutofit lnSpcReduction="20000"/>
          </a:bodyPr>
          <a:lstStyle/>
          <a:p>
            <a:pPr indent="0" lvl="0" marL="0" marR="0" rtl="0" algn="ctr">
              <a:lnSpc>
                <a:spcPct val="107000"/>
              </a:lnSpc>
              <a:spcBef>
                <a:spcPts val="0"/>
              </a:spcBef>
              <a:spcAft>
                <a:spcPts val="0"/>
              </a:spcAft>
              <a:buNone/>
            </a:pPr>
            <a:r>
              <a:rPr b="1" i="0" lang="en-US" sz="1800" u="none" cap="none" strike="noStrike">
                <a:solidFill>
                  <a:srgbClr val="444444"/>
                </a:solidFill>
                <a:latin typeface="Arial"/>
                <a:ea typeface="Arial"/>
                <a:cs typeface="Arial"/>
                <a:sym typeface="Arial"/>
              </a:rPr>
              <a:t>Laura Cristea</a:t>
            </a:r>
            <a:r>
              <a:rPr b="1" baseline="30000" i="0" lang="en-US" sz="1800" u="none" cap="none" strike="noStrike">
                <a:solidFill>
                  <a:srgbClr val="444444"/>
                </a:solidFill>
                <a:latin typeface="Arial"/>
                <a:ea typeface="Arial"/>
                <a:cs typeface="Arial"/>
                <a:sym typeface="Arial"/>
              </a:rPr>
              <a:t>1,</a:t>
            </a:r>
            <a:r>
              <a:rPr b="1" i="0" lang="en-US" sz="1800" u="none" cap="none" strike="noStrike">
                <a:solidFill>
                  <a:srgbClr val="444444"/>
                </a:solidFill>
                <a:latin typeface="Arial"/>
                <a:ea typeface="Arial"/>
                <a:cs typeface="Arial"/>
                <a:sym typeface="Arial"/>
              </a:rPr>
              <a:t>, Phil Smith</a:t>
            </a:r>
            <a:r>
              <a:rPr b="1" baseline="30000" i="0" lang="en-US" sz="1800" u="none" cap="none" strike="noStrike">
                <a:solidFill>
                  <a:srgbClr val="444444"/>
                </a:solidFill>
                <a:latin typeface="Arial"/>
                <a:ea typeface="Arial"/>
                <a:cs typeface="Arial"/>
                <a:sym typeface="Arial"/>
              </a:rPr>
              <a:t>2</a:t>
            </a:r>
            <a:r>
              <a:rPr b="1" i="0" lang="en-US" sz="1800" u="none" cap="none" strike="noStrike">
                <a:solidFill>
                  <a:srgbClr val="444444"/>
                </a:solidFill>
                <a:latin typeface="Arial"/>
                <a:ea typeface="Arial"/>
                <a:cs typeface="Arial"/>
                <a:sym typeface="Arial"/>
              </a:rPr>
              <a:t>,        Silvia Prok </a:t>
            </a:r>
            <a:r>
              <a:rPr b="1" baseline="30000" i="0" lang="en-US" sz="1800" u="none" cap="none" strike="noStrike">
                <a:solidFill>
                  <a:srgbClr val="444444"/>
                </a:solidFill>
                <a:latin typeface="Arial"/>
                <a:ea typeface="Arial"/>
                <a:cs typeface="Arial"/>
                <a:sym typeface="Arial"/>
              </a:rPr>
              <a:t>3</a:t>
            </a:r>
            <a:r>
              <a:rPr b="1" i="0" lang="en-US" sz="1800" u="none" cap="none" strike="noStrike">
                <a:solidFill>
                  <a:srgbClr val="444444"/>
                </a:solidFill>
                <a:latin typeface="Arial"/>
                <a:ea typeface="Arial"/>
                <a:cs typeface="Arial"/>
                <a:sym typeface="Arial"/>
              </a:rPr>
              <a:t>, Chris Gary</a:t>
            </a:r>
            <a:r>
              <a:rPr b="1" baseline="30000" i="0" lang="en-US" sz="1800" u="none" cap="none" strike="noStrike">
                <a:solidFill>
                  <a:srgbClr val="444444"/>
                </a:solidFill>
                <a:latin typeface="Arial"/>
                <a:ea typeface="Arial"/>
                <a:cs typeface="Arial"/>
                <a:sym typeface="Arial"/>
              </a:rPr>
              <a:t>4</a:t>
            </a:r>
            <a:r>
              <a:rPr b="1" i="0" lang="en-US" sz="1800" u="none" cap="none" strike="noStrike">
                <a:solidFill>
                  <a:srgbClr val="444444"/>
                </a:solidFill>
                <a:latin typeface="Arial"/>
                <a:ea typeface="Arial"/>
                <a:cs typeface="Arial"/>
                <a:sym typeface="Arial"/>
              </a:rPr>
              <a:t>, Cyril Dworsky</a:t>
            </a:r>
            <a:r>
              <a:rPr b="1" baseline="30000" i="0" lang="en-US" sz="1800" u="none" cap="none" strike="noStrike">
                <a:solidFill>
                  <a:srgbClr val="444444"/>
                </a:solidFill>
                <a:latin typeface="Arial"/>
                <a:ea typeface="Arial"/>
                <a:cs typeface="Arial"/>
                <a:sym typeface="Arial"/>
              </a:rPr>
              <a:t>5</a:t>
            </a:r>
            <a:r>
              <a:rPr b="1" i="0" lang="en-US" sz="1800" u="none" cap="none" strike="noStrike">
                <a:solidFill>
                  <a:srgbClr val="444444"/>
                </a:solidFill>
                <a:latin typeface="Arial"/>
                <a:ea typeface="Arial"/>
                <a:cs typeface="Arial"/>
                <a:sym typeface="Arial"/>
              </a:rPr>
              <a:t>, Florian Huber</a:t>
            </a:r>
            <a:r>
              <a:rPr b="1" baseline="30000" i="0" lang="en-US" sz="1800" u="none" cap="none" strike="noStrike">
                <a:solidFill>
                  <a:srgbClr val="444444"/>
                </a:solidFill>
                <a:latin typeface="Arial"/>
                <a:ea typeface="Arial"/>
                <a:cs typeface="Arial"/>
                <a:sym typeface="Arial"/>
              </a:rPr>
              <a:t>6</a:t>
            </a:r>
            <a:r>
              <a:rPr b="1" i="0" lang="en-US" sz="1800" u="none" cap="none" strike="noStrike">
                <a:solidFill>
                  <a:srgbClr val="444444"/>
                </a:solidFill>
                <a:latin typeface="Arial"/>
                <a:ea typeface="Arial"/>
                <a:cs typeface="Arial"/>
                <a:sym typeface="Arial"/>
              </a:rPr>
              <a:t>, </a:t>
            </a:r>
            <a:endParaRPr b="0" i="0" sz="1800" u="none" cap="none" strike="noStrike">
              <a:solidFill>
                <a:srgbClr val="000000"/>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800"/>
              <a:buFont typeface="Arial"/>
              <a:buNone/>
            </a:pPr>
            <a:r>
              <a:t/>
            </a:r>
            <a:endParaRPr b="1" i="0" sz="2800" u="none" cap="none" strike="noStrike">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798"/>
              <a:buFont typeface="Arial"/>
              <a:buNone/>
            </a:pPr>
            <a:r>
              <a:rPr b="0" i="0" lang="en-US" sz="1800" u="none" cap="none" strike="noStrike">
                <a:solidFill>
                  <a:srgbClr val="444444"/>
                </a:solidFill>
                <a:latin typeface="Arial"/>
                <a:ea typeface="Arial"/>
                <a:cs typeface="Arial"/>
                <a:sym typeface="Arial"/>
              </a:rPr>
              <a:t>Children’s University </a:t>
            </a:r>
            <a:r>
              <a:rPr lang="en-US" sz="1800">
                <a:solidFill>
                  <a:srgbClr val="444444"/>
                </a:solidFill>
              </a:rPr>
              <a:t>Association</a:t>
            </a:r>
            <a:r>
              <a:rPr b="0" i="0" lang="en-US" sz="1800" u="none" cap="none" strike="noStrike">
                <a:solidFill>
                  <a:srgbClr val="444444"/>
                </a:solidFill>
                <a:latin typeface="Arial"/>
                <a:ea typeface="Arial"/>
                <a:cs typeface="Arial"/>
                <a:sym typeface="Arial"/>
              </a:rPr>
              <a:t>, Romania</a:t>
            </a:r>
            <a:r>
              <a:rPr b="0" baseline="30000" i="0" lang="en-US" sz="1800" u="none" cap="none" strike="noStrike">
                <a:solidFill>
                  <a:srgbClr val="444444"/>
                </a:solidFill>
                <a:latin typeface="Arial"/>
                <a:ea typeface="Arial"/>
                <a:cs typeface="Arial"/>
                <a:sym typeface="Arial"/>
              </a:rPr>
              <a:t>1</a:t>
            </a:r>
            <a:r>
              <a:rPr b="0" i="0" lang="en-US" sz="1800" u="none" cap="none" strike="noStrike">
                <a:solidFill>
                  <a:srgbClr val="444444"/>
                </a:solidFill>
                <a:latin typeface="Arial"/>
                <a:ea typeface="Arial"/>
                <a:cs typeface="Arial"/>
                <a:sym typeface="Arial"/>
              </a:rPr>
              <a:t>, Teacher Scientist Network, UK </a:t>
            </a:r>
            <a:r>
              <a:rPr b="0" baseline="30000" i="0" lang="en-US" sz="1800" u="none" cap="none" strike="noStrike">
                <a:solidFill>
                  <a:srgbClr val="444444"/>
                </a:solidFill>
                <a:latin typeface="Arial"/>
                <a:ea typeface="Arial"/>
                <a:cs typeface="Arial"/>
                <a:sym typeface="Arial"/>
              </a:rPr>
              <a:t>2</a:t>
            </a:r>
            <a:r>
              <a:rPr b="0" i="0" lang="en-US" sz="1800" u="none" cap="none" strike="noStrike">
                <a:solidFill>
                  <a:srgbClr val="444444"/>
                </a:solidFill>
                <a:latin typeface="Arial"/>
                <a:ea typeface="Arial"/>
                <a:cs typeface="Arial"/>
                <a:sym typeface="Arial"/>
              </a:rPr>
              <a:t>, Universität Innsbruck, Austria </a:t>
            </a:r>
            <a:r>
              <a:rPr b="0" baseline="30000" i="0" lang="en-US" sz="1800" u="none" cap="none" strike="noStrike">
                <a:solidFill>
                  <a:srgbClr val="444444"/>
                </a:solidFill>
                <a:latin typeface="Arial"/>
                <a:ea typeface="Arial"/>
                <a:cs typeface="Arial"/>
                <a:sym typeface="Arial"/>
              </a:rPr>
              <a:t>3</a:t>
            </a:r>
            <a:r>
              <a:rPr b="0" i="0" lang="en-US" sz="1800" u="none" cap="none" strike="noStrike">
                <a:solidFill>
                  <a:srgbClr val="444444"/>
                </a:solidFill>
                <a:latin typeface="Arial"/>
                <a:ea typeface="Arial"/>
                <a:cs typeface="Arial"/>
                <a:sym typeface="Arial"/>
              </a:rPr>
              <a:t> , Kinderbüro Universität Wien, Austria</a:t>
            </a:r>
            <a:r>
              <a:rPr b="0" baseline="30000" i="0" lang="en-US" sz="1800" u="none" cap="none" strike="noStrike">
                <a:solidFill>
                  <a:srgbClr val="444444"/>
                </a:solidFill>
                <a:latin typeface="Arial"/>
                <a:ea typeface="Arial"/>
                <a:cs typeface="Arial"/>
                <a:sym typeface="Arial"/>
              </a:rPr>
              <a:t>4,5</a:t>
            </a:r>
            <a:r>
              <a:rPr b="0" i="0" lang="en-US" sz="1800" u="none" cap="none" strike="noStrike">
                <a:solidFill>
                  <a:srgbClr val="444444"/>
                </a:solidFill>
                <a:latin typeface="Arial"/>
                <a:ea typeface="Arial"/>
                <a:cs typeface="Arial"/>
                <a:sym typeface="Arial"/>
              </a:rPr>
              <a:t>, SYNYO, Austria</a:t>
            </a:r>
            <a:r>
              <a:rPr b="0" baseline="30000" i="0" lang="en-US" sz="1800" u="none" cap="none" strike="noStrike">
                <a:solidFill>
                  <a:srgbClr val="444444"/>
                </a:solidFill>
                <a:latin typeface="Arial"/>
                <a:ea typeface="Arial"/>
                <a:cs typeface="Arial"/>
                <a:sym typeface="Arial"/>
              </a:rPr>
              <a:t>6</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122" name="Google Shape;122;p1"/>
          <p:cNvPicPr preferRelativeResize="0"/>
          <p:nvPr/>
        </p:nvPicPr>
        <p:blipFill rotWithShape="1">
          <a:blip r:embed="rId3">
            <a:alphaModFix/>
          </a:blip>
          <a:srcRect b="0" l="23101" r="29839" t="-2434"/>
          <a:stretch/>
        </p:blipFill>
        <p:spPr>
          <a:xfrm>
            <a:off x="9067678" y="1894114"/>
            <a:ext cx="2277542" cy="3150160"/>
          </a:xfrm>
          <a:prstGeom prst="rect">
            <a:avLst/>
          </a:prstGeom>
          <a:noFill/>
          <a:ln>
            <a:noFill/>
          </a:ln>
        </p:spPr>
      </p:pic>
      <p:pic>
        <p:nvPicPr>
          <p:cNvPr id="123" name="Google Shape;123;p1"/>
          <p:cNvPicPr preferRelativeResize="0"/>
          <p:nvPr/>
        </p:nvPicPr>
        <p:blipFill rotWithShape="1">
          <a:blip r:embed="rId4">
            <a:alphaModFix/>
          </a:blip>
          <a:srcRect b="0" l="31283" r="13699" t="0"/>
          <a:stretch/>
        </p:blipFill>
        <p:spPr>
          <a:xfrm>
            <a:off x="589796" y="1968974"/>
            <a:ext cx="2534528" cy="30753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8"/>
          <p:cNvSpPr txBox="1"/>
          <p:nvPr>
            <p:ph type="title"/>
          </p:nvPr>
        </p:nvSpPr>
        <p:spPr>
          <a:xfrm>
            <a:off x="515938" y="586424"/>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STEAM Engagement</a:t>
            </a:r>
            <a:endParaRPr b="1">
              <a:solidFill>
                <a:srgbClr val="990099"/>
              </a:solidFill>
            </a:endParaRPr>
          </a:p>
        </p:txBody>
      </p:sp>
      <p:sp>
        <p:nvSpPr>
          <p:cNvPr id="204" name="Google Shape;20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05" name="Google Shape;205;p8"/>
          <p:cNvSpPr txBox="1"/>
          <p:nvPr/>
        </p:nvSpPr>
        <p:spPr>
          <a:xfrm>
            <a:off x="515409" y="1333910"/>
            <a:ext cx="10586700" cy="5040313"/>
          </a:xfrm>
          <a:prstGeom prst="rect">
            <a:avLst/>
          </a:prstGeom>
          <a:noFill/>
          <a:ln>
            <a:noFill/>
          </a:ln>
        </p:spPr>
        <p:txBody>
          <a:bodyPr anchorCtr="0" anchor="t" bIns="45700" lIns="91425" spcFirstLastPara="1" rIns="91425" wrap="square" tIns="45700">
            <a:norm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STEAM: Science, Technology, Engineering, Arts, Maths </a:t>
            </a:r>
            <a:endParaRPr b="1"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Future workforces require this skillset, yet their uptake and interest among young people, is declining.</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Holistic education allowing pupils to develop both sides of their brain and engage with problem solving, fearlessness and critical thinking. Can involve external partners to contextualise curriculum</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pic>
        <p:nvPicPr>
          <p:cNvPr id="206" name="Google Shape;206;p8"/>
          <p:cNvPicPr preferRelativeResize="0"/>
          <p:nvPr/>
        </p:nvPicPr>
        <p:blipFill rotWithShape="1">
          <a:blip r:embed="rId3">
            <a:alphaModFix/>
          </a:blip>
          <a:srcRect b="0" l="0" r="0" t="0"/>
          <a:stretch/>
        </p:blipFill>
        <p:spPr>
          <a:xfrm>
            <a:off x="2898232" y="3504140"/>
            <a:ext cx="5460677" cy="27674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9"/>
          <p:cNvSpPr txBox="1"/>
          <p:nvPr>
            <p:ph type="title"/>
          </p:nvPr>
        </p:nvSpPr>
        <p:spPr>
          <a:xfrm>
            <a:off x="515409" y="577227"/>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Open Schooling</a:t>
            </a:r>
            <a:endParaRPr b="1">
              <a:solidFill>
                <a:srgbClr val="990099"/>
              </a:solidFill>
            </a:endParaRPr>
          </a:p>
        </p:txBody>
      </p:sp>
      <p:sp>
        <p:nvSpPr>
          <p:cNvPr id="212" name="Google Shape;21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13" name="Google Shape;213;p9"/>
          <p:cNvSpPr txBox="1"/>
          <p:nvPr/>
        </p:nvSpPr>
        <p:spPr>
          <a:xfrm>
            <a:off x="515409" y="1065888"/>
            <a:ext cx="10586700" cy="504031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Is where schools, in cooperation with other stakeholders, become an agent of community well-being, families are encouraged to become real partners in school life and activities , professionals from enterprise, civil and wider society are actively involved in bringing real-life projects into the classroom (EU Commission 2015, Science Education for Responsible Citizenship) – </a:t>
            </a:r>
            <a:r>
              <a:rPr b="0" i="0"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https://openscienceschooling.eu</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operating a school in a way that reflects external ideas, topics and challenges and incorporates them in their teaching approaches and everyday school life, and in return, provides the creativity and potential as the assets of their pupils and teachers to the community around them.</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pic>
        <p:nvPicPr>
          <p:cNvPr id="214" name="Google Shape;214;p9"/>
          <p:cNvPicPr preferRelativeResize="0"/>
          <p:nvPr/>
        </p:nvPicPr>
        <p:blipFill rotWithShape="1">
          <a:blip r:embed="rId4">
            <a:alphaModFix/>
          </a:blip>
          <a:srcRect b="0" l="0" r="0" t="0"/>
          <a:stretch/>
        </p:blipFill>
        <p:spPr>
          <a:xfrm>
            <a:off x="1307449" y="3934356"/>
            <a:ext cx="4606567" cy="2337218"/>
          </a:xfrm>
          <a:prstGeom prst="rect">
            <a:avLst/>
          </a:prstGeom>
          <a:noFill/>
          <a:ln>
            <a:noFill/>
          </a:ln>
        </p:spPr>
      </p:pic>
      <p:pic>
        <p:nvPicPr>
          <p:cNvPr id="215" name="Google Shape;215;p9"/>
          <p:cNvPicPr preferRelativeResize="0"/>
          <p:nvPr/>
        </p:nvPicPr>
        <p:blipFill rotWithShape="1">
          <a:blip r:embed="rId5">
            <a:alphaModFix/>
          </a:blip>
          <a:srcRect b="0" l="0" r="0" t="0"/>
          <a:stretch/>
        </p:blipFill>
        <p:spPr>
          <a:xfrm>
            <a:off x="6272595" y="3934356"/>
            <a:ext cx="3502022" cy="23372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fa11cf6bad_0_0"/>
          <p:cNvSpPr txBox="1"/>
          <p:nvPr>
            <p:ph type="title"/>
          </p:nvPr>
        </p:nvSpPr>
        <p:spPr>
          <a:xfrm>
            <a:off x="515938" y="586424"/>
            <a:ext cx="9802500"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RESULTS</a:t>
            </a:r>
            <a:endParaRPr b="1">
              <a:solidFill>
                <a:srgbClr val="990099"/>
              </a:solidFill>
            </a:endParaRPr>
          </a:p>
        </p:txBody>
      </p:sp>
      <p:sp>
        <p:nvSpPr>
          <p:cNvPr id="221" name="Google Shape;221;gfa11cf6bad_0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22" name="Google Shape;222;gfa11cf6bad_0_0"/>
          <p:cNvSpPr txBox="1"/>
          <p:nvPr/>
        </p:nvSpPr>
        <p:spPr>
          <a:xfrm>
            <a:off x="515409" y="1333910"/>
            <a:ext cx="10586700" cy="50403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t/>
            </a:r>
            <a:endParaRPr b="1" i="0" sz="1400" u="none" cap="none" strike="noStrike">
              <a:solidFill>
                <a:srgbClr val="000000"/>
              </a:solidFill>
            </a:endParaRPr>
          </a:p>
          <a:p>
            <a:pPr indent="-171450" lvl="0" marL="28575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1" i="0" sz="1400" u="none" cap="none" strike="noStrike">
              <a:solidFill>
                <a:srgbClr val="000000"/>
              </a:solidFill>
            </a:endParaRPr>
          </a:p>
          <a:p>
            <a:pPr indent="-171450" lvl="0" marL="28575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Open Sans"/>
              <a:ea typeface="Open Sans"/>
              <a:cs typeface="Open Sans"/>
              <a:sym typeface="Open Sans"/>
            </a:endParaRPr>
          </a:p>
        </p:txBody>
      </p:sp>
      <p:grpSp>
        <p:nvGrpSpPr>
          <p:cNvPr id="223" name="Google Shape;223;gfa11cf6bad_0_0"/>
          <p:cNvGrpSpPr/>
          <p:nvPr/>
        </p:nvGrpSpPr>
        <p:grpSpPr>
          <a:xfrm>
            <a:off x="309470" y="1241298"/>
            <a:ext cx="11044793" cy="5639592"/>
            <a:chOff x="1066868" y="1605283"/>
            <a:chExt cx="9897655" cy="5715610"/>
          </a:xfrm>
        </p:grpSpPr>
        <p:grpSp>
          <p:nvGrpSpPr>
            <p:cNvPr id="224" name="Google Shape;224;gfa11cf6bad_0_0"/>
            <p:cNvGrpSpPr/>
            <p:nvPr/>
          </p:nvGrpSpPr>
          <p:grpSpPr>
            <a:xfrm>
              <a:off x="1066868" y="1605283"/>
              <a:ext cx="9897655" cy="5709624"/>
              <a:chOff x="2525017" y="1142390"/>
              <a:chExt cx="9897655" cy="5709624"/>
            </a:xfrm>
          </p:grpSpPr>
          <p:sp>
            <p:nvSpPr>
              <p:cNvPr id="225" name="Google Shape;225;gfa11cf6bad_0_0"/>
              <p:cNvSpPr/>
              <p:nvPr/>
            </p:nvSpPr>
            <p:spPr>
              <a:xfrm>
                <a:off x="2525017" y="1171110"/>
                <a:ext cx="9674262" cy="5680904"/>
              </a:xfrm>
              <a:custGeom>
                <a:rect b="b" l="l" r="r" t="t"/>
                <a:pathLst>
                  <a:path extrusionOk="0" h="11361807" w="19348523">
                    <a:moveTo>
                      <a:pt x="19348523" y="0"/>
                    </a:moveTo>
                    <a:lnTo>
                      <a:pt x="19348523" y="218962"/>
                    </a:lnTo>
                    <a:lnTo>
                      <a:pt x="19303173" y="224482"/>
                    </a:lnTo>
                    <a:cubicBezTo>
                      <a:pt x="18827877" y="283609"/>
                      <a:pt x="18323319" y="350379"/>
                      <a:pt x="17812153" y="424309"/>
                    </a:cubicBezTo>
                    <a:cubicBezTo>
                      <a:pt x="16216631" y="654095"/>
                      <a:pt x="14892689" y="904771"/>
                      <a:pt x="13923887" y="1169809"/>
                    </a:cubicBezTo>
                    <a:cubicBezTo>
                      <a:pt x="13324587" y="1334315"/>
                      <a:pt x="12862381" y="1504044"/>
                      <a:pt x="12563385" y="1675078"/>
                    </a:cubicBezTo>
                    <a:cubicBezTo>
                      <a:pt x="12240885" y="1857864"/>
                      <a:pt x="12107709" y="2043260"/>
                      <a:pt x="12183437" y="2226044"/>
                    </a:cubicBezTo>
                    <a:cubicBezTo>
                      <a:pt x="12325753" y="2568113"/>
                      <a:pt x="12599945" y="2727396"/>
                      <a:pt x="12905469" y="2906264"/>
                    </a:cubicBezTo>
                    <a:cubicBezTo>
                      <a:pt x="13218829" y="3089049"/>
                      <a:pt x="13594859" y="3308391"/>
                      <a:pt x="13825961" y="3740545"/>
                    </a:cubicBezTo>
                    <a:cubicBezTo>
                      <a:pt x="13965669" y="3999055"/>
                      <a:pt x="13940861" y="4371153"/>
                      <a:pt x="12951167" y="4581356"/>
                    </a:cubicBezTo>
                    <a:cubicBezTo>
                      <a:pt x="12353173" y="4709305"/>
                      <a:pt x="11547579" y="4748473"/>
                      <a:pt x="10762875" y="4785030"/>
                    </a:cubicBezTo>
                    <a:cubicBezTo>
                      <a:pt x="9022425" y="4868589"/>
                      <a:pt x="8279503" y="4959981"/>
                      <a:pt x="8239027" y="5321634"/>
                    </a:cubicBezTo>
                    <a:cubicBezTo>
                      <a:pt x="8239027" y="5324245"/>
                      <a:pt x="8239027" y="5369941"/>
                      <a:pt x="8368289" y="5499196"/>
                    </a:cubicBezTo>
                    <a:cubicBezTo>
                      <a:pt x="8484492" y="5615395"/>
                      <a:pt x="8660757" y="5752483"/>
                      <a:pt x="8851384" y="5901322"/>
                    </a:cubicBezTo>
                    <a:cubicBezTo>
                      <a:pt x="9428487" y="6351755"/>
                      <a:pt x="10219719" y="6969307"/>
                      <a:pt x="10281085" y="7759198"/>
                    </a:cubicBezTo>
                    <a:cubicBezTo>
                      <a:pt x="10307198" y="8106489"/>
                      <a:pt x="10176632" y="8449863"/>
                      <a:pt x="9880246" y="8774959"/>
                    </a:cubicBezTo>
                    <a:cubicBezTo>
                      <a:pt x="9632170" y="9046525"/>
                      <a:pt x="9275724" y="9301118"/>
                      <a:pt x="8783489" y="9551794"/>
                    </a:cubicBezTo>
                    <a:cubicBezTo>
                      <a:pt x="7929585" y="9985255"/>
                      <a:pt x="6787129" y="10341685"/>
                      <a:pt x="5627700" y="10704643"/>
                    </a:cubicBezTo>
                    <a:cubicBezTo>
                      <a:pt x="5067244" y="10879921"/>
                      <a:pt x="4487938" y="11061073"/>
                      <a:pt x="3922769" y="11257016"/>
                    </a:cubicBezTo>
                    <a:lnTo>
                      <a:pt x="3637608" y="11361807"/>
                    </a:lnTo>
                    <a:lnTo>
                      <a:pt x="0" y="11361807"/>
                    </a:lnTo>
                    <a:lnTo>
                      <a:pt x="69573" y="11313341"/>
                    </a:lnTo>
                    <a:cubicBezTo>
                      <a:pt x="536674" y="11008686"/>
                      <a:pt x="1047106" y="10735978"/>
                      <a:pt x="1614091" y="10485302"/>
                    </a:cubicBezTo>
                    <a:cubicBezTo>
                      <a:pt x="2807467" y="9956532"/>
                      <a:pt x="4110519" y="9589656"/>
                      <a:pt x="5310424" y="9252810"/>
                    </a:cubicBezTo>
                    <a:cubicBezTo>
                      <a:pt x="6324924" y="8966883"/>
                      <a:pt x="7246723" y="8708373"/>
                      <a:pt x="7893026" y="8414612"/>
                    </a:cubicBezTo>
                    <a:cubicBezTo>
                      <a:pt x="8641173" y="8076460"/>
                      <a:pt x="8654228" y="7844063"/>
                      <a:pt x="8658145" y="7759198"/>
                    </a:cubicBezTo>
                    <a:cubicBezTo>
                      <a:pt x="8681647" y="7319209"/>
                      <a:pt x="8134574" y="6826996"/>
                      <a:pt x="7686732" y="6427481"/>
                    </a:cubicBezTo>
                    <a:cubicBezTo>
                      <a:pt x="7242806" y="6027966"/>
                      <a:pt x="6851107" y="5676758"/>
                      <a:pt x="6935975" y="5321634"/>
                    </a:cubicBezTo>
                    <a:cubicBezTo>
                      <a:pt x="7015622" y="4986093"/>
                      <a:pt x="7344648" y="4566994"/>
                      <a:pt x="8449239" y="4362014"/>
                    </a:cubicBezTo>
                    <a:cubicBezTo>
                      <a:pt x="9069429" y="4245815"/>
                      <a:pt x="9833243" y="4211869"/>
                      <a:pt x="10565720" y="4179229"/>
                    </a:cubicBezTo>
                    <a:cubicBezTo>
                      <a:pt x="12193881" y="4106116"/>
                      <a:pt x="12846713" y="4027779"/>
                      <a:pt x="12730509" y="3740545"/>
                    </a:cubicBezTo>
                    <a:cubicBezTo>
                      <a:pt x="12601249" y="3423284"/>
                      <a:pt x="12375369" y="3279667"/>
                      <a:pt x="12101181" y="3104717"/>
                    </a:cubicBezTo>
                    <a:cubicBezTo>
                      <a:pt x="11766929" y="2891903"/>
                      <a:pt x="11409179" y="2663421"/>
                      <a:pt x="11283835" y="2226044"/>
                    </a:cubicBezTo>
                    <a:cubicBezTo>
                      <a:pt x="11210718" y="1967534"/>
                      <a:pt x="11411790" y="1722080"/>
                      <a:pt x="11851797" y="1493599"/>
                    </a:cubicBezTo>
                    <a:cubicBezTo>
                      <a:pt x="12203021" y="1310814"/>
                      <a:pt x="12720065" y="1134558"/>
                      <a:pt x="13372897" y="967440"/>
                    </a:cubicBezTo>
                    <a:cubicBezTo>
                      <a:pt x="14378257" y="710236"/>
                      <a:pt x="15727009" y="468699"/>
                      <a:pt x="17338197" y="249358"/>
                    </a:cubicBezTo>
                    <a:cubicBezTo>
                      <a:pt x="18018449" y="156007"/>
                      <a:pt x="18684337" y="75059"/>
                      <a:pt x="19283963" y="71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chemeClr val="dk1"/>
                  </a:solidFill>
                  <a:latin typeface="Lato Light"/>
                  <a:ea typeface="Lato Light"/>
                  <a:cs typeface="Lato Light"/>
                  <a:sym typeface="Lato Light"/>
                </a:endParaRPr>
              </a:p>
            </p:txBody>
          </p:sp>
          <p:sp>
            <p:nvSpPr>
              <p:cNvPr id="226" name="Google Shape;226;gfa11cf6bad_0_0"/>
              <p:cNvSpPr/>
              <p:nvPr/>
            </p:nvSpPr>
            <p:spPr>
              <a:xfrm>
                <a:off x="2577684" y="1142390"/>
                <a:ext cx="9844988" cy="5709624"/>
              </a:xfrm>
              <a:custGeom>
                <a:rect b="b" l="l" r="r" t="t"/>
                <a:pathLst>
                  <a:path extrusionOk="0" h="11419247" w="19689976">
                    <a:moveTo>
                      <a:pt x="19689976" y="0"/>
                    </a:moveTo>
                    <a:lnTo>
                      <a:pt x="19689976" y="215360"/>
                    </a:lnTo>
                    <a:lnTo>
                      <a:pt x="19640824" y="221250"/>
                    </a:lnTo>
                    <a:cubicBezTo>
                      <a:pt x="19165614" y="279469"/>
                      <a:pt x="18661146" y="345262"/>
                      <a:pt x="18150068" y="418216"/>
                    </a:cubicBezTo>
                    <a:cubicBezTo>
                      <a:pt x="16554828" y="644095"/>
                      <a:pt x="15231118" y="890864"/>
                      <a:pt x="14262486" y="1151996"/>
                    </a:cubicBezTo>
                    <a:cubicBezTo>
                      <a:pt x="13663292" y="1312592"/>
                      <a:pt x="13201168" y="1479717"/>
                      <a:pt x="12902224" y="1649452"/>
                    </a:cubicBezTo>
                    <a:cubicBezTo>
                      <a:pt x="12579782" y="1829634"/>
                      <a:pt x="12446626" y="2012426"/>
                      <a:pt x="12522342" y="2191301"/>
                    </a:cubicBezTo>
                    <a:cubicBezTo>
                      <a:pt x="12664634" y="2528161"/>
                      <a:pt x="12938776" y="2686147"/>
                      <a:pt x="13244246" y="2861105"/>
                    </a:cubicBezTo>
                    <a:cubicBezTo>
                      <a:pt x="13557552" y="3041286"/>
                      <a:pt x="13933518" y="3256720"/>
                      <a:pt x="14164578" y="3682364"/>
                    </a:cubicBezTo>
                    <a:cubicBezTo>
                      <a:pt x="14304260" y="3936968"/>
                      <a:pt x="14279456" y="4303858"/>
                      <a:pt x="13289938" y="4510152"/>
                    </a:cubicBezTo>
                    <a:cubicBezTo>
                      <a:pt x="12692050" y="4635495"/>
                      <a:pt x="11886596" y="4673360"/>
                      <a:pt x="11102031" y="4711224"/>
                    </a:cubicBezTo>
                    <a:cubicBezTo>
                      <a:pt x="9361888" y="4793481"/>
                      <a:pt x="8619096" y="4882265"/>
                      <a:pt x="8578627" y="5240016"/>
                    </a:cubicBezTo>
                    <a:cubicBezTo>
                      <a:pt x="8578627" y="5241321"/>
                      <a:pt x="8578627" y="5287020"/>
                      <a:pt x="8707865" y="5413668"/>
                    </a:cubicBezTo>
                    <a:cubicBezTo>
                      <a:pt x="8824050" y="5527261"/>
                      <a:pt x="9000283" y="5663049"/>
                      <a:pt x="9190877" y="5809283"/>
                    </a:cubicBezTo>
                    <a:cubicBezTo>
                      <a:pt x="9767877" y="6253207"/>
                      <a:pt x="10558970" y="6860339"/>
                      <a:pt x="10620326" y="7638511"/>
                    </a:cubicBezTo>
                    <a:cubicBezTo>
                      <a:pt x="10646434" y="7980595"/>
                      <a:pt x="10515891" y="8317455"/>
                      <a:pt x="10219558" y="8637341"/>
                    </a:cubicBezTo>
                    <a:cubicBezTo>
                      <a:pt x="9971525" y="8905001"/>
                      <a:pt x="9615142" y="9155688"/>
                      <a:pt x="9122993" y="9402458"/>
                    </a:cubicBezTo>
                    <a:cubicBezTo>
                      <a:pt x="8269240" y="9829408"/>
                      <a:pt x="7126985" y="10180631"/>
                      <a:pt x="5967761" y="10538381"/>
                    </a:cubicBezTo>
                    <a:cubicBezTo>
                      <a:pt x="5127224" y="10796901"/>
                      <a:pt x="4244282" y="11068458"/>
                      <a:pt x="3430250" y="11382727"/>
                    </a:cubicBezTo>
                    <a:lnTo>
                      <a:pt x="3339249" y="11419247"/>
                    </a:lnTo>
                    <a:lnTo>
                      <a:pt x="0" y="11419247"/>
                    </a:lnTo>
                    <a:lnTo>
                      <a:pt x="410611" y="11137047"/>
                    </a:lnTo>
                    <a:cubicBezTo>
                      <a:pt x="877630" y="10836969"/>
                      <a:pt x="1387973" y="10569391"/>
                      <a:pt x="1954857" y="10321642"/>
                    </a:cubicBezTo>
                    <a:cubicBezTo>
                      <a:pt x="3148024" y="9800684"/>
                      <a:pt x="4450846" y="9440322"/>
                      <a:pt x="5650540" y="9108684"/>
                    </a:cubicBezTo>
                    <a:cubicBezTo>
                      <a:pt x="6664861" y="8826662"/>
                      <a:pt x="7586498" y="8572058"/>
                      <a:pt x="8232687" y="8284813"/>
                    </a:cubicBezTo>
                    <a:cubicBezTo>
                      <a:pt x="8980701" y="7949259"/>
                      <a:pt x="8993755" y="7722074"/>
                      <a:pt x="8997672" y="7638511"/>
                    </a:cubicBezTo>
                    <a:cubicBezTo>
                      <a:pt x="9021170" y="7205033"/>
                      <a:pt x="8474193" y="6723245"/>
                      <a:pt x="8026430" y="6327629"/>
                    </a:cubicBezTo>
                    <a:cubicBezTo>
                      <a:pt x="7582582" y="5934627"/>
                      <a:pt x="7190951" y="5588627"/>
                      <a:pt x="7275805" y="5240016"/>
                    </a:cubicBezTo>
                    <a:cubicBezTo>
                      <a:pt x="7355436" y="4908378"/>
                      <a:pt x="7684405" y="4497096"/>
                      <a:pt x="8788802" y="4293413"/>
                    </a:cubicBezTo>
                    <a:cubicBezTo>
                      <a:pt x="9408883" y="4179821"/>
                      <a:pt x="10172562" y="4145874"/>
                      <a:pt x="10904910" y="4113232"/>
                    </a:cubicBezTo>
                    <a:cubicBezTo>
                      <a:pt x="12532786" y="4042727"/>
                      <a:pt x="13185502" y="3964386"/>
                      <a:pt x="13069318" y="3682364"/>
                    </a:cubicBezTo>
                    <a:cubicBezTo>
                      <a:pt x="12940082" y="3370311"/>
                      <a:pt x="12714242" y="3229300"/>
                      <a:pt x="12440100" y="3055648"/>
                    </a:cubicBezTo>
                    <a:cubicBezTo>
                      <a:pt x="12105910" y="2845437"/>
                      <a:pt x="11748220" y="2622169"/>
                      <a:pt x="11622899" y="2191301"/>
                    </a:cubicBezTo>
                    <a:cubicBezTo>
                      <a:pt x="11549795" y="1938004"/>
                      <a:pt x="11750831" y="1695151"/>
                      <a:pt x="12190762" y="1470577"/>
                    </a:cubicBezTo>
                    <a:cubicBezTo>
                      <a:pt x="12541924" y="1290396"/>
                      <a:pt x="13058876" y="1116743"/>
                      <a:pt x="13711594" y="952230"/>
                    </a:cubicBezTo>
                    <a:cubicBezTo>
                      <a:pt x="14716778" y="698932"/>
                      <a:pt x="16065290" y="461302"/>
                      <a:pt x="17676196" y="244563"/>
                    </a:cubicBezTo>
                    <a:cubicBezTo>
                      <a:pt x="18356326" y="153167"/>
                      <a:pt x="19022098" y="73848"/>
                      <a:pt x="19621618" y="7423"/>
                    </a:cubicBezTo>
                    <a:close/>
                  </a:path>
                </a:pathLst>
              </a:custGeom>
              <a:solidFill>
                <a:srgbClr val="0066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chemeClr val="dk1"/>
                  </a:solidFill>
                  <a:latin typeface="Lato Light"/>
                  <a:ea typeface="Lato Light"/>
                  <a:cs typeface="Lato Light"/>
                  <a:sym typeface="Lato Light"/>
                </a:endParaRPr>
              </a:p>
            </p:txBody>
          </p:sp>
        </p:grpSp>
        <p:sp>
          <p:nvSpPr>
            <p:cNvPr id="227" name="Google Shape;227;gfa11cf6bad_0_0"/>
            <p:cNvSpPr/>
            <p:nvPr/>
          </p:nvSpPr>
          <p:spPr>
            <a:xfrm>
              <a:off x="1551503" y="1660456"/>
              <a:ext cx="9163136" cy="5660437"/>
            </a:xfrm>
            <a:custGeom>
              <a:rect b="b" l="l" r="r" t="t"/>
              <a:pathLst>
                <a:path extrusionOk="0" h="11320874" w="18326271">
                  <a:moveTo>
                    <a:pt x="18326271" y="0"/>
                  </a:moveTo>
                  <a:lnTo>
                    <a:pt x="18326271" y="9721"/>
                  </a:lnTo>
                  <a:lnTo>
                    <a:pt x="18075965" y="38759"/>
                  </a:lnTo>
                  <a:cubicBezTo>
                    <a:pt x="17601945" y="94950"/>
                    <a:pt x="17098043" y="158461"/>
                    <a:pt x="16586433" y="228947"/>
                  </a:cubicBezTo>
                  <a:cubicBezTo>
                    <a:pt x="14977999" y="452153"/>
                    <a:pt x="13635897" y="693633"/>
                    <a:pt x="12646293" y="950776"/>
                  </a:cubicBezTo>
                  <a:cubicBezTo>
                    <a:pt x="11280689" y="1305817"/>
                    <a:pt x="10588750" y="1689574"/>
                    <a:pt x="10732361" y="2090301"/>
                  </a:cubicBezTo>
                  <a:cubicBezTo>
                    <a:pt x="10869443" y="2472753"/>
                    <a:pt x="11184081" y="2659410"/>
                    <a:pt x="11503939" y="2851288"/>
                  </a:cubicBezTo>
                  <a:cubicBezTo>
                    <a:pt x="11805521" y="3031419"/>
                    <a:pt x="12101879" y="3210246"/>
                    <a:pt x="12280739" y="3580950"/>
                  </a:cubicBezTo>
                  <a:cubicBezTo>
                    <a:pt x="12407377" y="3840704"/>
                    <a:pt x="12197185" y="4027361"/>
                    <a:pt x="11624049" y="4143533"/>
                  </a:cubicBezTo>
                  <a:cubicBezTo>
                    <a:pt x="11108357" y="4247956"/>
                    <a:pt x="10366807" y="4281894"/>
                    <a:pt x="9643535" y="4314526"/>
                  </a:cubicBezTo>
                  <a:cubicBezTo>
                    <a:pt x="8928095" y="4347158"/>
                    <a:pt x="8181322" y="4381096"/>
                    <a:pt x="7623854" y="4486826"/>
                  </a:cubicBezTo>
                  <a:cubicBezTo>
                    <a:pt x="6981525" y="4609524"/>
                    <a:pt x="6652527" y="4811845"/>
                    <a:pt x="6595083" y="5138168"/>
                  </a:cubicBezTo>
                  <a:cubicBezTo>
                    <a:pt x="6558527" y="5350932"/>
                    <a:pt x="6901886" y="5632876"/>
                    <a:pt x="7288328" y="5948758"/>
                  </a:cubicBezTo>
                  <a:cubicBezTo>
                    <a:pt x="7818381" y="6383421"/>
                    <a:pt x="8475070" y="6919898"/>
                    <a:pt x="8484209" y="7535998"/>
                  </a:cubicBezTo>
                  <a:cubicBezTo>
                    <a:pt x="8490737" y="7965441"/>
                    <a:pt x="8119961" y="8363556"/>
                    <a:pt x="7317051" y="8742092"/>
                  </a:cubicBezTo>
                  <a:cubicBezTo>
                    <a:pt x="6566362" y="9097133"/>
                    <a:pt x="5559784" y="9390825"/>
                    <a:pt x="4447459" y="9715844"/>
                  </a:cubicBezTo>
                  <a:cubicBezTo>
                    <a:pt x="3055094" y="10122607"/>
                    <a:pt x="1548717" y="10562823"/>
                    <a:pt x="285001" y="11239536"/>
                  </a:cubicBezTo>
                  <a:lnTo>
                    <a:pt x="142245" y="11320874"/>
                  </a:lnTo>
                  <a:lnTo>
                    <a:pt x="0" y="11320874"/>
                  </a:lnTo>
                  <a:lnTo>
                    <a:pt x="227877" y="11190623"/>
                  </a:lnTo>
                  <a:cubicBezTo>
                    <a:pt x="1509204" y="10502464"/>
                    <a:pt x="3028982" y="10060687"/>
                    <a:pt x="4433097" y="9653190"/>
                  </a:cubicBezTo>
                  <a:cubicBezTo>
                    <a:pt x="6567666" y="9031868"/>
                    <a:pt x="8420237" y="8492781"/>
                    <a:pt x="8412404" y="7535998"/>
                  </a:cubicBezTo>
                  <a:cubicBezTo>
                    <a:pt x="8405876" y="6935562"/>
                    <a:pt x="7759631" y="6403000"/>
                    <a:pt x="7236106" y="5972253"/>
                  </a:cubicBezTo>
                  <a:cubicBezTo>
                    <a:pt x="6828776" y="5635486"/>
                    <a:pt x="6495861" y="5362680"/>
                    <a:pt x="6537639" y="5138168"/>
                  </a:cubicBezTo>
                  <a:cubicBezTo>
                    <a:pt x="6597694" y="4802707"/>
                    <a:pt x="6950193" y="4586028"/>
                    <a:pt x="7605576" y="4460719"/>
                  </a:cubicBezTo>
                  <a:cubicBezTo>
                    <a:pt x="8169572" y="4353685"/>
                    <a:pt x="8917651" y="4321052"/>
                    <a:pt x="9635701" y="4287115"/>
                  </a:cubicBezTo>
                  <a:cubicBezTo>
                    <a:pt x="10352446" y="4255788"/>
                    <a:pt x="11087469" y="4221850"/>
                    <a:pt x="11596633" y="4118731"/>
                  </a:cubicBezTo>
                  <a:cubicBezTo>
                    <a:pt x="12155407" y="4006476"/>
                    <a:pt x="12352545" y="3832872"/>
                    <a:pt x="12232433" y="3580950"/>
                  </a:cubicBezTo>
                  <a:cubicBezTo>
                    <a:pt x="12057491" y="3215466"/>
                    <a:pt x="11765049" y="3039252"/>
                    <a:pt x="11468689" y="2860425"/>
                  </a:cubicBezTo>
                  <a:cubicBezTo>
                    <a:pt x="11146219" y="2667241"/>
                    <a:pt x="10828971" y="2475363"/>
                    <a:pt x="10691889" y="2090301"/>
                  </a:cubicBezTo>
                  <a:cubicBezTo>
                    <a:pt x="10614861" y="1871010"/>
                    <a:pt x="10781971" y="1656942"/>
                    <a:pt x="11167109" y="1452010"/>
                  </a:cubicBezTo>
                  <a:cubicBezTo>
                    <a:pt x="11494801" y="1277100"/>
                    <a:pt x="11989601" y="1106106"/>
                    <a:pt x="12620181" y="942944"/>
                  </a:cubicBezTo>
                  <a:cubicBezTo>
                    <a:pt x="13611091" y="685801"/>
                    <a:pt x="14954499" y="443016"/>
                    <a:pt x="16564239" y="222420"/>
                  </a:cubicBezTo>
                  <a:cubicBezTo>
                    <a:pt x="17075361" y="151934"/>
                    <a:pt x="17578771" y="88240"/>
                    <a:pt x="18052371" y="31888"/>
                  </a:cubicBezTo>
                  <a:close/>
                </a:path>
              </a:pathLst>
            </a:custGeom>
            <a:solidFill>
              <a:srgbClr val="E8E8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65"/>
                <a:buFont typeface="Arial"/>
                <a:buNone/>
              </a:pPr>
              <a:r>
                <a:t/>
              </a:r>
              <a:endParaRPr b="0" i="0" sz="3265" u="none" cap="none" strike="noStrike">
                <a:solidFill>
                  <a:schemeClr val="dk1"/>
                </a:solidFill>
                <a:latin typeface="Lato Light"/>
                <a:ea typeface="Lato Light"/>
                <a:cs typeface="Lato Light"/>
                <a:sym typeface="Lato Light"/>
              </a:endParaRPr>
            </a:p>
          </p:txBody>
        </p:sp>
      </p:grpSp>
      <p:pic>
        <p:nvPicPr>
          <p:cNvPr id="228" name="Google Shape;228;gfa11cf6bad_0_0"/>
          <p:cNvPicPr preferRelativeResize="0"/>
          <p:nvPr/>
        </p:nvPicPr>
        <p:blipFill rotWithShape="1">
          <a:blip r:embed="rId3">
            <a:alphaModFix/>
          </a:blip>
          <a:srcRect b="0" l="0" r="0" t="0"/>
          <a:stretch/>
        </p:blipFill>
        <p:spPr>
          <a:xfrm>
            <a:off x="8288889" y="2795580"/>
            <a:ext cx="3028950" cy="1266825"/>
          </a:xfrm>
          <a:prstGeom prst="rect">
            <a:avLst/>
          </a:prstGeom>
          <a:solidFill>
            <a:srgbClr val="0066FF"/>
          </a:solidFill>
          <a:ln>
            <a:noFill/>
          </a:ln>
        </p:spPr>
      </p:pic>
      <p:pic>
        <p:nvPicPr>
          <p:cNvPr id="229" name="Google Shape;229;gfa11cf6bad_0_0"/>
          <p:cNvPicPr preferRelativeResize="0"/>
          <p:nvPr/>
        </p:nvPicPr>
        <p:blipFill rotWithShape="1">
          <a:blip r:embed="rId4">
            <a:alphaModFix/>
          </a:blip>
          <a:srcRect b="0" l="0" r="0" t="0"/>
          <a:stretch/>
        </p:blipFill>
        <p:spPr>
          <a:xfrm>
            <a:off x="515404" y="4198104"/>
            <a:ext cx="3028950" cy="1266825"/>
          </a:xfrm>
          <a:prstGeom prst="rect">
            <a:avLst/>
          </a:prstGeom>
          <a:solidFill>
            <a:srgbClr val="0066FF"/>
          </a:solidFill>
          <a:ln>
            <a:noFill/>
          </a:ln>
        </p:spPr>
      </p:pic>
      <p:sp>
        <p:nvSpPr>
          <p:cNvPr id="230" name="Google Shape;230;gfa11cf6bad_0_0"/>
          <p:cNvSpPr txBox="1"/>
          <p:nvPr/>
        </p:nvSpPr>
        <p:spPr>
          <a:xfrm>
            <a:off x="1568625" y="3175525"/>
            <a:ext cx="2627100" cy="461700"/>
          </a:xfrm>
          <a:prstGeom prst="rect">
            <a:avLst/>
          </a:prstGeom>
          <a:noFill/>
          <a:ln>
            <a:noFill/>
          </a:ln>
        </p:spPr>
        <p:txBody>
          <a:bodyPr anchorCtr="0" anchor="b"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1" lang="en-US" sz="2400">
                <a:solidFill>
                  <a:schemeClr val="dk2"/>
                </a:solidFill>
                <a:latin typeface="Poppins"/>
                <a:ea typeface="Poppins"/>
                <a:cs typeface="Poppins"/>
                <a:sym typeface="Poppins"/>
              </a:rPr>
              <a:t>INSPIRATIONS</a:t>
            </a:r>
            <a:endParaRPr b="0" i="0" sz="2200" u="none" cap="none" strike="noStrike">
              <a:solidFill>
                <a:srgbClr val="000000"/>
              </a:solidFill>
              <a:latin typeface="Arial"/>
              <a:ea typeface="Arial"/>
              <a:cs typeface="Arial"/>
              <a:sym typeface="Arial"/>
            </a:endParaRPr>
          </a:p>
        </p:txBody>
      </p:sp>
      <p:sp>
        <p:nvSpPr>
          <p:cNvPr id="231" name="Google Shape;231;gfa11cf6bad_0_0"/>
          <p:cNvSpPr txBox="1"/>
          <p:nvPr/>
        </p:nvSpPr>
        <p:spPr>
          <a:xfrm>
            <a:off x="4775700" y="1333900"/>
            <a:ext cx="2066100" cy="446400"/>
          </a:xfrm>
          <a:prstGeom prst="rect">
            <a:avLst/>
          </a:prstGeom>
          <a:noFill/>
          <a:ln>
            <a:noFill/>
          </a:ln>
        </p:spPr>
        <p:txBody>
          <a:bodyPr anchorCtr="0" anchor="b"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1" lang="en-US" sz="2300">
                <a:solidFill>
                  <a:schemeClr val="dk2"/>
                </a:solidFill>
                <a:latin typeface="Poppins"/>
                <a:ea typeface="Poppins"/>
                <a:cs typeface="Poppins"/>
                <a:sym typeface="Poppins"/>
              </a:rPr>
              <a:t>INITIATIVES</a:t>
            </a:r>
            <a:endParaRPr b="0" i="0" sz="21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3"/>
          <p:cNvSpPr txBox="1"/>
          <p:nvPr>
            <p:ph type="title"/>
          </p:nvPr>
        </p:nvSpPr>
        <p:spPr>
          <a:xfrm>
            <a:off x="515938" y="586424"/>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Inspiring Cases</a:t>
            </a:r>
            <a:endParaRPr b="1">
              <a:solidFill>
                <a:srgbClr val="990099"/>
              </a:solidFill>
            </a:endParaRPr>
          </a:p>
        </p:txBody>
      </p:sp>
      <p:sp>
        <p:nvSpPr>
          <p:cNvPr id="237" name="Google Shape;23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38" name="Google Shape;238;p13"/>
          <p:cNvSpPr txBox="1"/>
          <p:nvPr/>
        </p:nvSpPr>
        <p:spPr>
          <a:xfrm>
            <a:off x="515409" y="1333911"/>
            <a:ext cx="10586700" cy="19295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63 examples of inspiring cases or practices have been gathered and catalogued.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Exemplars which can be used to inform and inspire our own programmes – LECs and TEMPS - &amp; anyone else!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Searchable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3F3F3F"/>
              </a:buClr>
              <a:buSzPts val="1800"/>
              <a:buFont typeface="Arial"/>
              <a:buChar char="•"/>
            </a:pPr>
            <a:r>
              <a:rPr b="0" i="0" lang="en-US" sz="1800" u="sng" cap="none" strike="noStrike">
                <a:solidFill>
                  <a:srgbClr val="3F3F3F"/>
                </a:solidFill>
                <a:latin typeface="Calibri"/>
                <a:ea typeface="Calibri"/>
                <a:cs typeface="Calibri"/>
                <a:sym typeface="Calibri"/>
                <a:hlinkClick r:id="rId3">
                  <a:extLst>
                    <a:ext uri="{A12FA001-AC4F-418D-AE19-62706E023703}">
                      <ahyp:hlinkClr val="tx"/>
                    </a:ext>
                  </a:extLst>
                </a:hlinkClick>
              </a:rPr>
              <a:t>https://www.phereclos.eu/practices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Varied in terms of scale, definition, target age-group</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pic>
        <p:nvPicPr>
          <p:cNvPr descr="Graphical user interface, text, website&#10;&#10;Description automatically generated" id="239" name="Google Shape;239;p13"/>
          <p:cNvPicPr preferRelativeResize="0"/>
          <p:nvPr/>
        </p:nvPicPr>
        <p:blipFill rotWithShape="1">
          <a:blip r:embed="rId4">
            <a:alphaModFix/>
          </a:blip>
          <a:srcRect b="18124" l="0" r="1341" t="13787"/>
          <a:stretch/>
        </p:blipFill>
        <p:spPr>
          <a:xfrm>
            <a:off x="2229975" y="3467275"/>
            <a:ext cx="6289125" cy="2497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5"/>
          <p:cNvSpPr txBox="1"/>
          <p:nvPr>
            <p:ph type="title"/>
          </p:nvPr>
        </p:nvSpPr>
        <p:spPr>
          <a:xfrm>
            <a:off x="515938" y="586424"/>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Policy Briefs</a:t>
            </a:r>
            <a:endParaRPr b="1">
              <a:solidFill>
                <a:srgbClr val="990099"/>
              </a:solidFill>
            </a:endParaRPr>
          </a:p>
        </p:txBody>
      </p:sp>
      <p:sp>
        <p:nvSpPr>
          <p:cNvPr id="245" name="Google Shape;245;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46" name="Google Shape;246;p15"/>
          <p:cNvSpPr txBox="1"/>
          <p:nvPr/>
        </p:nvSpPr>
        <p:spPr>
          <a:xfrm>
            <a:off x="515409" y="1333910"/>
            <a:ext cx="10586700" cy="416825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3F3F3F"/>
              </a:buClr>
              <a:buSzPts val="1800"/>
              <a:buFont typeface="Arial"/>
              <a:buNone/>
            </a:pPr>
            <a:r>
              <a:rPr b="0" i="0" lang="en-US" sz="1800" u="none" cap="none" strike="noStrike">
                <a:solidFill>
                  <a:srgbClr val="3F3F3F"/>
                </a:solidFill>
                <a:latin typeface="Calibri"/>
                <a:ea typeface="Calibri"/>
                <a:cs typeface="Calibri"/>
                <a:sym typeface="Calibri"/>
              </a:rPr>
              <a:t>From the advocacy perspective consideration was given to the specific needs of a diverse number of stakeholders including teachers, school heads, teacher training students, parents and pupils.. </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1000"/>
              </a:spcBef>
              <a:spcAft>
                <a:spcPts val="0"/>
              </a:spcAft>
              <a:buClr>
                <a:srgbClr val="3F3F3F"/>
              </a:buClr>
              <a:buSzPts val="1800"/>
              <a:buFont typeface="Noto Sans Symbols"/>
              <a:buChar char="▪"/>
            </a:pPr>
            <a:r>
              <a:rPr b="0" i="0" lang="en-US" sz="1800" u="none" cap="none" strike="noStrike">
                <a:solidFill>
                  <a:srgbClr val="3F3F3F"/>
                </a:solidFill>
                <a:latin typeface="Calibri"/>
                <a:ea typeface="Calibri"/>
                <a:cs typeface="Calibri"/>
                <a:sym typeface="Calibri"/>
              </a:rPr>
              <a:t>The Benefits of Open Schooling on STEAM learning</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1000"/>
              </a:spcBef>
              <a:spcAft>
                <a:spcPts val="0"/>
              </a:spcAft>
              <a:buClr>
                <a:srgbClr val="3F3F3F"/>
              </a:buClr>
              <a:buSzPts val="1800"/>
              <a:buFont typeface="Noto Sans Symbols"/>
              <a:buChar char="▪"/>
            </a:pPr>
            <a:r>
              <a:rPr b="0" i="0" lang="en-US" sz="1800" u="none" cap="none" strike="noStrike">
                <a:solidFill>
                  <a:srgbClr val="3F3F3F"/>
                </a:solidFill>
                <a:latin typeface="Calibri"/>
                <a:ea typeface="Calibri"/>
                <a:cs typeface="Calibri"/>
                <a:sym typeface="Calibri"/>
              </a:rPr>
              <a:t>School Autonomy and Stakeholder Engagement in Open Schooling</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1000"/>
              </a:spcBef>
              <a:spcAft>
                <a:spcPts val="0"/>
              </a:spcAft>
              <a:buClr>
                <a:srgbClr val="3F3F3F"/>
              </a:buClr>
              <a:buSzPts val="1800"/>
              <a:buFont typeface="Noto Sans Symbols"/>
              <a:buChar char="▪"/>
            </a:pPr>
            <a:r>
              <a:rPr b="0" i="0" lang="en-US" sz="1800" u="none" cap="none" strike="noStrike">
                <a:solidFill>
                  <a:srgbClr val="3F3F3F"/>
                </a:solidFill>
                <a:latin typeface="Calibri"/>
                <a:ea typeface="Calibri"/>
                <a:cs typeface="Calibri"/>
                <a:sym typeface="Calibri"/>
              </a:rPr>
              <a:t>School Leaders and Teachers in Open Schooling</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1000"/>
              </a:spcBef>
              <a:spcAft>
                <a:spcPts val="0"/>
              </a:spcAft>
              <a:buClr>
                <a:srgbClr val="3F3F3F"/>
              </a:buClr>
              <a:buSzPts val="1800"/>
              <a:buFont typeface="Noto Sans Symbols"/>
              <a:buChar char="▪"/>
            </a:pPr>
            <a:r>
              <a:rPr b="0" i="0" lang="en-US" sz="1800" u="none" cap="none" strike="noStrike">
                <a:solidFill>
                  <a:srgbClr val="3F3F3F"/>
                </a:solidFill>
                <a:latin typeface="Calibri"/>
                <a:ea typeface="Calibri"/>
                <a:cs typeface="Calibri"/>
                <a:sym typeface="Calibri"/>
              </a:rPr>
              <a:t>Non-formal Education Providers in Open Schooling</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1000"/>
              </a:spcBef>
              <a:spcAft>
                <a:spcPts val="0"/>
              </a:spcAft>
              <a:buClr>
                <a:srgbClr val="3F3F3F"/>
              </a:buClr>
              <a:buSzPts val="1800"/>
              <a:buFont typeface="Noto Sans Symbols"/>
              <a:buChar char="▪"/>
            </a:pPr>
            <a:r>
              <a:rPr b="0" i="0" lang="en-US" sz="1800" u="none" cap="none" strike="noStrike">
                <a:solidFill>
                  <a:srgbClr val="3F3F3F"/>
                </a:solidFill>
                <a:latin typeface="Calibri"/>
                <a:ea typeface="Calibri"/>
                <a:cs typeface="Calibri"/>
                <a:sym typeface="Calibri"/>
              </a:rPr>
              <a:t>Financial Aspects of Open Schooling</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1000"/>
              </a:spcBef>
              <a:spcAft>
                <a:spcPts val="0"/>
              </a:spcAft>
              <a:buClr>
                <a:srgbClr val="3F3F3F"/>
              </a:buClr>
              <a:buSzPts val="1800"/>
              <a:buFont typeface="Noto Sans Symbols"/>
              <a:buChar char="▪"/>
            </a:pPr>
            <a:r>
              <a:rPr b="0" i="0" lang="en-US" sz="1800" u="none" cap="none" strike="noStrike">
                <a:solidFill>
                  <a:srgbClr val="3F3F3F"/>
                </a:solidFill>
                <a:latin typeface="Calibri"/>
                <a:ea typeface="Calibri"/>
                <a:cs typeface="Calibri"/>
                <a:sym typeface="Calibri"/>
              </a:rPr>
              <a:t>Physical and Legal Barriers to Student Participation in OS</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100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OS Lessons Learnt from COVID-19</a:t>
            </a:r>
            <a:endParaRPr b="0" i="0" sz="1800" u="none" cap="none" strike="noStrike">
              <a:solidFill>
                <a:schemeClr val="dk1"/>
              </a:solidFill>
              <a:latin typeface="Calibri"/>
              <a:ea typeface="Calibri"/>
              <a:cs typeface="Calibri"/>
              <a:sym typeface="Calibri"/>
            </a:endParaRPr>
          </a:p>
        </p:txBody>
      </p:sp>
      <p:pic>
        <p:nvPicPr>
          <p:cNvPr descr="A picture containing outdoor&#10;&#10;Description automatically generated" id="247" name="Google Shape;247;p15"/>
          <p:cNvPicPr preferRelativeResize="0"/>
          <p:nvPr/>
        </p:nvPicPr>
        <p:blipFill rotWithShape="1">
          <a:blip r:embed="rId3">
            <a:alphaModFix/>
          </a:blip>
          <a:srcRect b="0" l="0" r="0" t="0"/>
          <a:stretch/>
        </p:blipFill>
        <p:spPr>
          <a:xfrm>
            <a:off x="6120535" y="2955936"/>
            <a:ext cx="5673834" cy="34004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9"/>
          <p:cNvSpPr/>
          <p:nvPr/>
        </p:nvSpPr>
        <p:spPr>
          <a:xfrm>
            <a:off x="1007111" y="177407"/>
            <a:ext cx="1580343" cy="113255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3" name="Google Shape;253;p39"/>
          <p:cNvSpPr/>
          <p:nvPr/>
        </p:nvSpPr>
        <p:spPr>
          <a:xfrm>
            <a:off x="6341048" y="4821361"/>
            <a:ext cx="1593215" cy="1597025"/>
          </a:xfrm>
          <a:custGeom>
            <a:rect b="b" l="l" r="r" t="t"/>
            <a:pathLst>
              <a:path extrusionOk="0" h="1597025" w="1593215">
                <a:moveTo>
                  <a:pt x="818963" y="0"/>
                </a:moveTo>
                <a:lnTo>
                  <a:pt x="773662" y="0"/>
                </a:lnTo>
                <a:lnTo>
                  <a:pt x="728420" y="2566"/>
                </a:lnTo>
                <a:lnTo>
                  <a:pt x="683355" y="7700"/>
                </a:lnTo>
                <a:lnTo>
                  <a:pt x="638584" y="15401"/>
                </a:lnTo>
                <a:lnTo>
                  <a:pt x="594226" y="25669"/>
                </a:lnTo>
                <a:lnTo>
                  <a:pt x="550398" y="38504"/>
                </a:lnTo>
                <a:lnTo>
                  <a:pt x="507218" y="53906"/>
                </a:lnTo>
                <a:lnTo>
                  <a:pt x="464804" y="71875"/>
                </a:lnTo>
                <a:lnTo>
                  <a:pt x="423274" y="92410"/>
                </a:lnTo>
                <a:lnTo>
                  <a:pt x="382745" y="115513"/>
                </a:lnTo>
                <a:lnTo>
                  <a:pt x="343336" y="141183"/>
                </a:lnTo>
                <a:lnTo>
                  <a:pt x="305164" y="169419"/>
                </a:lnTo>
                <a:lnTo>
                  <a:pt x="268348" y="200223"/>
                </a:lnTo>
                <a:lnTo>
                  <a:pt x="233004" y="233594"/>
                </a:lnTo>
                <a:lnTo>
                  <a:pt x="199718" y="269025"/>
                </a:lnTo>
                <a:lnTo>
                  <a:pt x="168992" y="305934"/>
                </a:lnTo>
                <a:lnTo>
                  <a:pt x="140826" y="344201"/>
                </a:lnTo>
                <a:lnTo>
                  <a:pt x="115221" y="383709"/>
                </a:lnTo>
                <a:lnTo>
                  <a:pt x="92177" y="424339"/>
                </a:lnTo>
                <a:lnTo>
                  <a:pt x="71693" y="465973"/>
                </a:lnTo>
                <a:lnTo>
                  <a:pt x="53770" y="508493"/>
                </a:lnTo>
                <a:lnTo>
                  <a:pt x="38407" y="551781"/>
                </a:lnTo>
                <a:lnTo>
                  <a:pt x="25604" y="595718"/>
                </a:lnTo>
                <a:lnTo>
                  <a:pt x="15362" y="640188"/>
                </a:lnTo>
                <a:lnTo>
                  <a:pt x="7681" y="685071"/>
                </a:lnTo>
                <a:lnTo>
                  <a:pt x="2560" y="730249"/>
                </a:lnTo>
                <a:lnTo>
                  <a:pt x="0" y="775604"/>
                </a:lnTo>
                <a:lnTo>
                  <a:pt x="0" y="821019"/>
                </a:lnTo>
                <a:lnTo>
                  <a:pt x="2560" y="866374"/>
                </a:lnTo>
                <a:lnTo>
                  <a:pt x="7681" y="911552"/>
                </a:lnTo>
                <a:lnTo>
                  <a:pt x="15362" y="956435"/>
                </a:lnTo>
                <a:lnTo>
                  <a:pt x="25604" y="1000904"/>
                </a:lnTo>
                <a:lnTo>
                  <a:pt x="38407" y="1044842"/>
                </a:lnTo>
                <a:lnTo>
                  <a:pt x="53770" y="1088130"/>
                </a:lnTo>
                <a:lnTo>
                  <a:pt x="71693" y="1130650"/>
                </a:lnTo>
                <a:lnTo>
                  <a:pt x="92177" y="1172284"/>
                </a:lnTo>
                <a:lnTo>
                  <a:pt x="115221" y="1212913"/>
                </a:lnTo>
                <a:lnTo>
                  <a:pt x="140826" y="1252421"/>
                </a:lnTo>
                <a:lnTo>
                  <a:pt x="168992" y="1290688"/>
                </a:lnTo>
                <a:lnTo>
                  <a:pt x="199718" y="1327596"/>
                </a:lnTo>
                <a:lnTo>
                  <a:pt x="233004" y="1363027"/>
                </a:lnTo>
                <a:lnTo>
                  <a:pt x="268348" y="1396398"/>
                </a:lnTo>
                <a:lnTo>
                  <a:pt x="305164" y="1427201"/>
                </a:lnTo>
                <a:lnTo>
                  <a:pt x="343336" y="1455438"/>
                </a:lnTo>
                <a:lnTo>
                  <a:pt x="382745" y="1481107"/>
                </a:lnTo>
                <a:lnTo>
                  <a:pt x="423274" y="1504210"/>
                </a:lnTo>
                <a:lnTo>
                  <a:pt x="464804" y="1524745"/>
                </a:lnTo>
                <a:lnTo>
                  <a:pt x="507218" y="1542714"/>
                </a:lnTo>
                <a:lnTo>
                  <a:pt x="550398" y="1558115"/>
                </a:lnTo>
                <a:lnTo>
                  <a:pt x="594226" y="1570950"/>
                </a:lnTo>
                <a:lnTo>
                  <a:pt x="638584" y="1581218"/>
                </a:lnTo>
                <a:lnTo>
                  <a:pt x="683355" y="1588919"/>
                </a:lnTo>
                <a:lnTo>
                  <a:pt x="728420" y="1594053"/>
                </a:lnTo>
                <a:lnTo>
                  <a:pt x="773662" y="1596620"/>
                </a:lnTo>
                <a:lnTo>
                  <a:pt x="818963" y="1596620"/>
                </a:lnTo>
                <a:lnTo>
                  <a:pt x="864205" y="1594053"/>
                </a:lnTo>
                <a:lnTo>
                  <a:pt x="909270" y="1588919"/>
                </a:lnTo>
                <a:lnTo>
                  <a:pt x="954041" y="1581218"/>
                </a:lnTo>
                <a:lnTo>
                  <a:pt x="998399" y="1570950"/>
                </a:lnTo>
                <a:lnTo>
                  <a:pt x="1042227" y="1558115"/>
                </a:lnTo>
                <a:lnTo>
                  <a:pt x="1085407" y="1542714"/>
                </a:lnTo>
                <a:lnTo>
                  <a:pt x="1127821" y="1524745"/>
                </a:lnTo>
                <a:lnTo>
                  <a:pt x="1169351" y="1504210"/>
                </a:lnTo>
                <a:lnTo>
                  <a:pt x="1209879" y="1481107"/>
                </a:lnTo>
                <a:lnTo>
                  <a:pt x="1249289" y="1455438"/>
                </a:lnTo>
                <a:lnTo>
                  <a:pt x="1287460" y="1427201"/>
                </a:lnTo>
                <a:lnTo>
                  <a:pt x="1324277" y="1396398"/>
                </a:lnTo>
                <a:lnTo>
                  <a:pt x="1359621" y="1363027"/>
                </a:lnTo>
                <a:lnTo>
                  <a:pt x="1392909" y="1327596"/>
                </a:lnTo>
                <a:lnTo>
                  <a:pt x="1423636" y="1290688"/>
                </a:lnTo>
                <a:lnTo>
                  <a:pt x="1451802" y="1252421"/>
                </a:lnTo>
                <a:lnTo>
                  <a:pt x="1477408" y="1212913"/>
                </a:lnTo>
                <a:lnTo>
                  <a:pt x="1500453" y="1172284"/>
                </a:lnTo>
                <a:lnTo>
                  <a:pt x="1520938" y="1130650"/>
                </a:lnTo>
                <a:lnTo>
                  <a:pt x="1538862" y="1088130"/>
                </a:lnTo>
                <a:lnTo>
                  <a:pt x="1554226" y="1044842"/>
                </a:lnTo>
                <a:lnTo>
                  <a:pt x="1567029" y="1000904"/>
                </a:lnTo>
                <a:lnTo>
                  <a:pt x="1577271" y="956435"/>
                </a:lnTo>
                <a:lnTo>
                  <a:pt x="1584953" y="911552"/>
                </a:lnTo>
                <a:lnTo>
                  <a:pt x="1590074" y="866374"/>
                </a:lnTo>
                <a:lnTo>
                  <a:pt x="1592635" y="821019"/>
                </a:lnTo>
                <a:lnTo>
                  <a:pt x="1592635" y="775604"/>
                </a:lnTo>
                <a:lnTo>
                  <a:pt x="1590074" y="730249"/>
                </a:lnTo>
                <a:lnTo>
                  <a:pt x="1584953" y="685071"/>
                </a:lnTo>
                <a:lnTo>
                  <a:pt x="1577271" y="640188"/>
                </a:lnTo>
                <a:lnTo>
                  <a:pt x="1567029" y="595718"/>
                </a:lnTo>
                <a:lnTo>
                  <a:pt x="1554226" y="551781"/>
                </a:lnTo>
                <a:lnTo>
                  <a:pt x="1538862" y="508493"/>
                </a:lnTo>
                <a:lnTo>
                  <a:pt x="1520938" y="465973"/>
                </a:lnTo>
                <a:lnTo>
                  <a:pt x="1500453" y="424339"/>
                </a:lnTo>
                <a:lnTo>
                  <a:pt x="1477408" y="383709"/>
                </a:lnTo>
                <a:lnTo>
                  <a:pt x="1451802" y="344201"/>
                </a:lnTo>
                <a:lnTo>
                  <a:pt x="1423636" y="305934"/>
                </a:lnTo>
                <a:lnTo>
                  <a:pt x="1392909" y="269025"/>
                </a:lnTo>
                <a:lnTo>
                  <a:pt x="1359621" y="233594"/>
                </a:lnTo>
                <a:lnTo>
                  <a:pt x="1324277" y="200223"/>
                </a:lnTo>
                <a:lnTo>
                  <a:pt x="1287460" y="169419"/>
                </a:lnTo>
                <a:lnTo>
                  <a:pt x="1249289" y="141183"/>
                </a:lnTo>
                <a:lnTo>
                  <a:pt x="1209879" y="115513"/>
                </a:lnTo>
                <a:lnTo>
                  <a:pt x="1169351" y="92410"/>
                </a:lnTo>
                <a:lnTo>
                  <a:pt x="1127821" y="71875"/>
                </a:lnTo>
                <a:lnTo>
                  <a:pt x="1085407" y="53906"/>
                </a:lnTo>
                <a:lnTo>
                  <a:pt x="1042227" y="38504"/>
                </a:lnTo>
                <a:lnTo>
                  <a:pt x="998399" y="25669"/>
                </a:lnTo>
                <a:lnTo>
                  <a:pt x="954041" y="15401"/>
                </a:lnTo>
                <a:lnTo>
                  <a:pt x="909270" y="7700"/>
                </a:lnTo>
                <a:lnTo>
                  <a:pt x="864205" y="2566"/>
                </a:lnTo>
                <a:lnTo>
                  <a:pt x="818963" y="0"/>
                </a:lnTo>
                <a:close/>
              </a:path>
            </a:pathLst>
          </a:custGeom>
          <a:solidFill>
            <a:srgbClr val="F593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4" name="Google Shape;254;p39"/>
          <p:cNvSpPr txBox="1"/>
          <p:nvPr/>
        </p:nvSpPr>
        <p:spPr>
          <a:xfrm>
            <a:off x="6575742" y="5175892"/>
            <a:ext cx="1093500" cy="628800"/>
          </a:xfrm>
          <a:prstGeom prst="rect">
            <a:avLst/>
          </a:prstGeom>
          <a:noFill/>
          <a:ln>
            <a:noFill/>
          </a:ln>
        </p:spPr>
        <p:txBody>
          <a:bodyPr anchorCtr="0" anchor="t" bIns="0" lIns="0" spcFirstLastPara="1" rIns="0" wrap="square" tIns="9525">
            <a:spAutoFit/>
          </a:bodyPr>
          <a:lstStyle/>
          <a:p>
            <a:pPr indent="184150" lvl="0" marL="12700" marR="5080" rtl="0" algn="l">
              <a:lnSpc>
                <a:spcPct val="101099"/>
              </a:lnSpc>
              <a:spcBef>
                <a:spcPts val="0"/>
              </a:spcBef>
              <a:spcAft>
                <a:spcPts val="0"/>
              </a:spcAft>
              <a:buNone/>
            </a:pPr>
            <a:r>
              <a:rPr b="1" i="0" lang="en-US" sz="2000" u="none" cap="none" strike="noStrike">
                <a:solidFill>
                  <a:srgbClr val="FFFFFF"/>
                </a:solidFill>
                <a:latin typeface="Arial"/>
                <a:ea typeface="Arial"/>
                <a:cs typeface="Arial"/>
                <a:sym typeface="Arial"/>
              </a:rPr>
              <a:t>Porto  Portugal</a:t>
            </a:r>
            <a:endParaRPr b="0" i="0" sz="2000" u="none" cap="none" strike="noStrike">
              <a:solidFill>
                <a:srgbClr val="000000"/>
              </a:solidFill>
              <a:latin typeface="Arial"/>
              <a:ea typeface="Arial"/>
              <a:cs typeface="Arial"/>
              <a:sym typeface="Arial"/>
            </a:endParaRPr>
          </a:p>
        </p:txBody>
      </p:sp>
      <p:sp>
        <p:nvSpPr>
          <p:cNvPr id="255" name="Google Shape;255;p39"/>
          <p:cNvSpPr/>
          <p:nvPr/>
        </p:nvSpPr>
        <p:spPr>
          <a:xfrm>
            <a:off x="4602469" y="4836664"/>
            <a:ext cx="1593215" cy="1597025"/>
          </a:xfrm>
          <a:custGeom>
            <a:rect b="b" l="l" r="r" t="t"/>
            <a:pathLst>
              <a:path extrusionOk="0" h="1597025" w="1593214">
                <a:moveTo>
                  <a:pt x="818963" y="0"/>
                </a:moveTo>
                <a:lnTo>
                  <a:pt x="773662" y="0"/>
                </a:lnTo>
                <a:lnTo>
                  <a:pt x="728420" y="2566"/>
                </a:lnTo>
                <a:lnTo>
                  <a:pt x="683355" y="7700"/>
                </a:lnTo>
                <a:lnTo>
                  <a:pt x="638584" y="15401"/>
                </a:lnTo>
                <a:lnTo>
                  <a:pt x="594226" y="25669"/>
                </a:lnTo>
                <a:lnTo>
                  <a:pt x="550398" y="38504"/>
                </a:lnTo>
                <a:lnTo>
                  <a:pt x="507218" y="53906"/>
                </a:lnTo>
                <a:lnTo>
                  <a:pt x="464804" y="71875"/>
                </a:lnTo>
                <a:lnTo>
                  <a:pt x="423274" y="92410"/>
                </a:lnTo>
                <a:lnTo>
                  <a:pt x="382745" y="115513"/>
                </a:lnTo>
                <a:lnTo>
                  <a:pt x="343336" y="141183"/>
                </a:lnTo>
                <a:lnTo>
                  <a:pt x="305164" y="169419"/>
                </a:lnTo>
                <a:lnTo>
                  <a:pt x="268348" y="200223"/>
                </a:lnTo>
                <a:lnTo>
                  <a:pt x="233004" y="233594"/>
                </a:lnTo>
                <a:lnTo>
                  <a:pt x="199718" y="269024"/>
                </a:lnTo>
                <a:lnTo>
                  <a:pt x="168992" y="305931"/>
                </a:lnTo>
                <a:lnTo>
                  <a:pt x="140826" y="344197"/>
                </a:lnTo>
                <a:lnTo>
                  <a:pt x="115221" y="383704"/>
                </a:lnTo>
                <a:lnTo>
                  <a:pt x="92177" y="424333"/>
                </a:lnTo>
                <a:lnTo>
                  <a:pt x="71693" y="465967"/>
                </a:lnTo>
                <a:lnTo>
                  <a:pt x="53770" y="508486"/>
                </a:lnTo>
                <a:lnTo>
                  <a:pt x="38407" y="551774"/>
                </a:lnTo>
                <a:lnTo>
                  <a:pt x="25604" y="595711"/>
                </a:lnTo>
                <a:lnTo>
                  <a:pt x="15362" y="640180"/>
                </a:lnTo>
                <a:lnTo>
                  <a:pt x="7681" y="685062"/>
                </a:lnTo>
                <a:lnTo>
                  <a:pt x="2560" y="730240"/>
                </a:lnTo>
                <a:lnTo>
                  <a:pt x="0" y="775596"/>
                </a:lnTo>
                <a:lnTo>
                  <a:pt x="0" y="821010"/>
                </a:lnTo>
                <a:lnTo>
                  <a:pt x="2560" y="866365"/>
                </a:lnTo>
                <a:lnTo>
                  <a:pt x="7681" y="911544"/>
                </a:lnTo>
                <a:lnTo>
                  <a:pt x="15362" y="956426"/>
                </a:lnTo>
                <a:lnTo>
                  <a:pt x="25604" y="1000896"/>
                </a:lnTo>
                <a:lnTo>
                  <a:pt x="38407" y="1044834"/>
                </a:lnTo>
                <a:lnTo>
                  <a:pt x="53770" y="1088122"/>
                </a:lnTo>
                <a:lnTo>
                  <a:pt x="71693" y="1130642"/>
                </a:lnTo>
                <a:lnTo>
                  <a:pt x="92177" y="1172276"/>
                </a:lnTo>
                <a:lnTo>
                  <a:pt x="115221" y="1212905"/>
                </a:lnTo>
                <a:lnTo>
                  <a:pt x="140826" y="1252413"/>
                </a:lnTo>
                <a:lnTo>
                  <a:pt x="168992" y="1290680"/>
                </a:lnTo>
                <a:lnTo>
                  <a:pt x="199718" y="1327588"/>
                </a:lnTo>
                <a:lnTo>
                  <a:pt x="233004" y="1363020"/>
                </a:lnTo>
                <a:lnTo>
                  <a:pt x="268348" y="1396390"/>
                </a:lnTo>
                <a:lnTo>
                  <a:pt x="305164" y="1427193"/>
                </a:lnTo>
                <a:lnTo>
                  <a:pt x="343336" y="1455430"/>
                </a:lnTo>
                <a:lnTo>
                  <a:pt x="382745" y="1481099"/>
                </a:lnTo>
                <a:lnTo>
                  <a:pt x="423274" y="1504202"/>
                </a:lnTo>
                <a:lnTo>
                  <a:pt x="464804" y="1524737"/>
                </a:lnTo>
                <a:lnTo>
                  <a:pt x="507218" y="1542706"/>
                </a:lnTo>
                <a:lnTo>
                  <a:pt x="550398" y="1558108"/>
                </a:lnTo>
                <a:lnTo>
                  <a:pt x="594226" y="1570943"/>
                </a:lnTo>
                <a:lnTo>
                  <a:pt x="638584" y="1581210"/>
                </a:lnTo>
                <a:lnTo>
                  <a:pt x="683355" y="1588911"/>
                </a:lnTo>
                <a:lnTo>
                  <a:pt x="728420" y="1594045"/>
                </a:lnTo>
                <a:lnTo>
                  <a:pt x="773662" y="1596612"/>
                </a:lnTo>
                <a:lnTo>
                  <a:pt x="818963" y="1596612"/>
                </a:lnTo>
                <a:lnTo>
                  <a:pt x="864205" y="1594045"/>
                </a:lnTo>
                <a:lnTo>
                  <a:pt x="909270" y="1588911"/>
                </a:lnTo>
                <a:lnTo>
                  <a:pt x="954041" y="1581210"/>
                </a:lnTo>
                <a:lnTo>
                  <a:pt x="998399" y="1570943"/>
                </a:lnTo>
                <a:lnTo>
                  <a:pt x="1042227" y="1558108"/>
                </a:lnTo>
                <a:lnTo>
                  <a:pt x="1085407" y="1542706"/>
                </a:lnTo>
                <a:lnTo>
                  <a:pt x="1127821" y="1524737"/>
                </a:lnTo>
                <a:lnTo>
                  <a:pt x="1169351" y="1504202"/>
                </a:lnTo>
                <a:lnTo>
                  <a:pt x="1209879" y="1481099"/>
                </a:lnTo>
                <a:lnTo>
                  <a:pt x="1249289" y="1455430"/>
                </a:lnTo>
                <a:lnTo>
                  <a:pt x="1287460" y="1427193"/>
                </a:lnTo>
                <a:lnTo>
                  <a:pt x="1324277" y="1396390"/>
                </a:lnTo>
                <a:lnTo>
                  <a:pt x="1359621" y="1363020"/>
                </a:lnTo>
                <a:lnTo>
                  <a:pt x="1392909" y="1327588"/>
                </a:lnTo>
                <a:lnTo>
                  <a:pt x="1423636" y="1290680"/>
                </a:lnTo>
                <a:lnTo>
                  <a:pt x="1451802" y="1252413"/>
                </a:lnTo>
                <a:lnTo>
                  <a:pt x="1477408" y="1212905"/>
                </a:lnTo>
                <a:lnTo>
                  <a:pt x="1500453" y="1172276"/>
                </a:lnTo>
                <a:lnTo>
                  <a:pt x="1520938" y="1130642"/>
                </a:lnTo>
                <a:lnTo>
                  <a:pt x="1538862" y="1088122"/>
                </a:lnTo>
                <a:lnTo>
                  <a:pt x="1554226" y="1044834"/>
                </a:lnTo>
                <a:lnTo>
                  <a:pt x="1567029" y="1000896"/>
                </a:lnTo>
                <a:lnTo>
                  <a:pt x="1577271" y="956426"/>
                </a:lnTo>
                <a:lnTo>
                  <a:pt x="1584953" y="911544"/>
                </a:lnTo>
                <a:lnTo>
                  <a:pt x="1590074" y="866365"/>
                </a:lnTo>
                <a:lnTo>
                  <a:pt x="1592635" y="821010"/>
                </a:lnTo>
                <a:lnTo>
                  <a:pt x="1592635" y="775596"/>
                </a:lnTo>
                <a:lnTo>
                  <a:pt x="1590074" y="730240"/>
                </a:lnTo>
                <a:lnTo>
                  <a:pt x="1584953" y="685062"/>
                </a:lnTo>
                <a:lnTo>
                  <a:pt x="1577271" y="640180"/>
                </a:lnTo>
                <a:lnTo>
                  <a:pt x="1567029" y="595711"/>
                </a:lnTo>
                <a:lnTo>
                  <a:pt x="1554226" y="551774"/>
                </a:lnTo>
                <a:lnTo>
                  <a:pt x="1538862" y="508486"/>
                </a:lnTo>
                <a:lnTo>
                  <a:pt x="1520938" y="465967"/>
                </a:lnTo>
                <a:lnTo>
                  <a:pt x="1500453" y="424333"/>
                </a:lnTo>
                <a:lnTo>
                  <a:pt x="1477408" y="383704"/>
                </a:lnTo>
                <a:lnTo>
                  <a:pt x="1451802" y="344197"/>
                </a:lnTo>
                <a:lnTo>
                  <a:pt x="1423636" y="305931"/>
                </a:lnTo>
                <a:lnTo>
                  <a:pt x="1392909" y="269024"/>
                </a:lnTo>
                <a:lnTo>
                  <a:pt x="1359621" y="233594"/>
                </a:lnTo>
                <a:lnTo>
                  <a:pt x="1324277" y="200223"/>
                </a:lnTo>
                <a:lnTo>
                  <a:pt x="1287460" y="169419"/>
                </a:lnTo>
                <a:lnTo>
                  <a:pt x="1249289" y="141183"/>
                </a:lnTo>
                <a:lnTo>
                  <a:pt x="1209879" y="115513"/>
                </a:lnTo>
                <a:lnTo>
                  <a:pt x="1169351" y="92410"/>
                </a:lnTo>
                <a:lnTo>
                  <a:pt x="1127821" y="71875"/>
                </a:lnTo>
                <a:lnTo>
                  <a:pt x="1085407" y="53906"/>
                </a:lnTo>
                <a:lnTo>
                  <a:pt x="1042227" y="38504"/>
                </a:lnTo>
                <a:lnTo>
                  <a:pt x="998399" y="25669"/>
                </a:lnTo>
                <a:lnTo>
                  <a:pt x="954041" y="15401"/>
                </a:lnTo>
                <a:lnTo>
                  <a:pt x="909270" y="7700"/>
                </a:lnTo>
                <a:lnTo>
                  <a:pt x="864205" y="2566"/>
                </a:lnTo>
                <a:lnTo>
                  <a:pt x="818963" y="0"/>
                </a:lnTo>
                <a:close/>
              </a:path>
            </a:pathLst>
          </a:custGeom>
          <a:solidFill>
            <a:srgbClr val="69C0A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6" name="Google Shape;256;p39"/>
          <p:cNvSpPr txBox="1"/>
          <p:nvPr/>
        </p:nvSpPr>
        <p:spPr>
          <a:xfrm>
            <a:off x="4958100" y="5282750"/>
            <a:ext cx="1010400" cy="690900"/>
          </a:xfrm>
          <a:prstGeom prst="rect">
            <a:avLst/>
          </a:prstGeom>
          <a:noFill/>
          <a:ln>
            <a:noFill/>
          </a:ln>
        </p:spPr>
        <p:txBody>
          <a:bodyPr anchorCtr="0" anchor="t" bIns="0" lIns="0" spcFirstLastPara="1" rIns="0" wrap="square" tIns="9525">
            <a:spAutoFit/>
          </a:bodyPr>
          <a:lstStyle/>
          <a:p>
            <a:pPr indent="-146685" lvl="0" marL="158750" marR="5080" rtl="0" algn="l">
              <a:lnSpc>
                <a:spcPct val="101099"/>
              </a:lnSpc>
              <a:spcBef>
                <a:spcPts val="0"/>
              </a:spcBef>
              <a:spcAft>
                <a:spcPts val="0"/>
              </a:spcAft>
              <a:buNone/>
            </a:pPr>
            <a:r>
              <a:rPr b="1" i="0" lang="en-US" sz="2400" u="none" cap="none" strike="noStrike">
                <a:solidFill>
                  <a:srgbClr val="FFFFFF"/>
                </a:solidFill>
                <a:latin typeface="Arial"/>
                <a:ea typeface="Arial"/>
                <a:cs typeface="Arial"/>
                <a:sym typeface="Arial"/>
              </a:rPr>
              <a:t>T</a:t>
            </a:r>
            <a:r>
              <a:rPr b="1" i="0" lang="en-US" sz="2000" u="none" cap="none" strike="noStrike">
                <a:solidFill>
                  <a:srgbClr val="FFFFFF"/>
                </a:solidFill>
                <a:latin typeface="Arial"/>
                <a:ea typeface="Arial"/>
                <a:cs typeface="Arial"/>
                <a:sym typeface="Arial"/>
              </a:rPr>
              <a:t>rieste  Italy</a:t>
            </a:r>
            <a:endParaRPr b="0" i="0" sz="2000" u="none" cap="none" strike="noStrike">
              <a:solidFill>
                <a:srgbClr val="000000"/>
              </a:solidFill>
              <a:latin typeface="Arial"/>
              <a:ea typeface="Arial"/>
              <a:cs typeface="Arial"/>
              <a:sym typeface="Arial"/>
            </a:endParaRPr>
          </a:p>
        </p:txBody>
      </p:sp>
      <p:sp>
        <p:nvSpPr>
          <p:cNvPr id="257" name="Google Shape;257;p39"/>
          <p:cNvSpPr/>
          <p:nvPr/>
        </p:nvSpPr>
        <p:spPr>
          <a:xfrm>
            <a:off x="3427265" y="3198488"/>
            <a:ext cx="1593215" cy="1597025"/>
          </a:xfrm>
          <a:custGeom>
            <a:rect b="b" l="l" r="r" t="t"/>
            <a:pathLst>
              <a:path extrusionOk="0" h="1597025" w="1593214">
                <a:moveTo>
                  <a:pt x="818968" y="0"/>
                </a:moveTo>
                <a:lnTo>
                  <a:pt x="773666" y="0"/>
                </a:lnTo>
                <a:lnTo>
                  <a:pt x="728424" y="2566"/>
                </a:lnTo>
                <a:lnTo>
                  <a:pt x="683359" y="7700"/>
                </a:lnTo>
                <a:lnTo>
                  <a:pt x="638588" y="15401"/>
                </a:lnTo>
                <a:lnTo>
                  <a:pt x="594230" y="25668"/>
                </a:lnTo>
                <a:lnTo>
                  <a:pt x="550402" y="38502"/>
                </a:lnTo>
                <a:lnTo>
                  <a:pt x="507222" y="53904"/>
                </a:lnTo>
                <a:lnTo>
                  <a:pt x="464808" y="71872"/>
                </a:lnTo>
                <a:lnTo>
                  <a:pt x="423279" y="92407"/>
                </a:lnTo>
                <a:lnTo>
                  <a:pt x="382751" y="115508"/>
                </a:lnTo>
                <a:lnTo>
                  <a:pt x="343342" y="141177"/>
                </a:lnTo>
                <a:lnTo>
                  <a:pt x="305171" y="169412"/>
                </a:lnTo>
                <a:lnTo>
                  <a:pt x="268356" y="200215"/>
                </a:lnTo>
                <a:lnTo>
                  <a:pt x="233013" y="233584"/>
                </a:lnTo>
                <a:lnTo>
                  <a:pt x="199726" y="269016"/>
                </a:lnTo>
                <a:lnTo>
                  <a:pt x="168999" y="305924"/>
                </a:lnTo>
                <a:lnTo>
                  <a:pt x="140832" y="344192"/>
                </a:lnTo>
                <a:lnTo>
                  <a:pt x="115226" y="383699"/>
                </a:lnTo>
                <a:lnTo>
                  <a:pt x="92181" y="424329"/>
                </a:lnTo>
                <a:lnTo>
                  <a:pt x="71696" y="465963"/>
                </a:lnTo>
                <a:lnTo>
                  <a:pt x="53772" y="508483"/>
                </a:lnTo>
                <a:lnTo>
                  <a:pt x="38408" y="551771"/>
                </a:lnTo>
                <a:lnTo>
                  <a:pt x="25605" y="595709"/>
                </a:lnTo>
                <a:lnTo>
                  <a:pt x="15363" y="640178"/>
                </a:lnTo>
                <a:lnTo>
                  <a:pt x="7681" y="685061"/>
                </a:lnTo>
                <a:lnTo>
                  <a:pt x="2560" y="730240"/>
                </a:lnTo>
                <a:lnTo>
                  <a:pt x="0" y="775595"/>
                </a:lnTo>
                <a:lnTo>
                  <a:pt x="0" y="821010"/>
                </a:lnTo>
                <a:lnTo>
                  <a:pt x="2560" y="866365"/>
                </a:lnTo>
                <a:lnTo>
                  <a:pt x="7681" y="911543"/>
                </a:lnTo>
                <a:lnTo>
                  <a:pt x="15363" y="956426"/>
                </a:lnTo>
                <a:lnTo>
                  <a:pt x="25605" y="1000895"/>
                </a:lnTo>
                <a:lnTo>
                  <a:pt x="38408" y="1044833"/>
                </a:lnTo>
                <a:lnTo>
                  <a:pt x="53772" y="1088121"/>
                </a:lnTo>
                <a:lnTo>
                  <a:pt x="71696" y="1130641"/>
                </a:lnTo>
                <a:lnTo>
                  <a:pt x="92181" y="1172275"/>
                </a:lnTo>
                <a:lnTo>
                  <a:pt x="115226" y="1212905"/>
                </a:lnTo>
                <a:lnTo>
                  <a:pt x="140832" y="1252413"/>
                </a:lnTo>
                <a:lnTo>
                  <a:pt x="168999" y="1290680"/>
                </a:lnTo>
                <a:lnTo>
                  <a:pt x="199726" y="1327589"/>
                </a:lnTo>
                <a:lnTo>
                  <a:pt x="233013" y="1363020"/>
                </a:lnTo>
                <a:lnTo>
                  <a:pt x="268356" y="1396391"/>
                </a:lnTo>
                <a:lnTo>
                  <a:pt x="305171" y="1427195"/>
                </a:lnTo>
                <a:lnTo>
                  <a:pt x="343342" y="1455431"/>
                </a:lnTo>
                <a:lnTo>
                  <a:pt x="382751" y="1481101"/>
                </a:lnTo>
                <a:lnTo>
                  <a:pt x="423279" y="1504204"/>
                </a:lnTo>
                <a:lnTo>
                  <a:pt x="464808" y="1524739"/>
                </a:lnTo>
                <a:lnTo>
                  <a:pt x="507222" y="1542708"/>
                </a:lnTo>
                <a:lnTo>
                  <a:pt x="550402" y="1558110"/>
                </a:lnTo>
                <a:lnTo>
                  <a:pt x="594230" y="1570945"/>
                </a:lnTo>
                <a:lnTo>
                  <a:pt x="638588" y="1581213"/>
                </a:lnTo>
                <a:lnTo>
                  <a:pt x="683359" y="1588914"/>
                </a:lnTo>
                <a:lnTo>
                  <a:pt x="728424" y="1594048"/>
                </a:lnTo>
                <a:lnTo>
                  <a:pt x="773666" y="1596615"/>
                </a:lnTo>
                <a:lnTo>
                  <a:pt x="818968" y="1596615"/>
                </a:lnTo>
                <a:lnTo>
                  <a:pt x="864210" y="1594048"/>
                </a:lnTo>
                <a:lnTo>
                  <a:pt x="909276" y="1588914"/>
                </a:lnTo>
                <a:lnTo>
                  <a:pt x="954047" y="1581213"/>
                </a:lnTo>
                <a:lnTo>
                  <a:pt x="998406" y="1570945"/>
                </a:lnTo>
                <a:lnTo>
                  <a:pt x="1042234" y="1558110"/>
                </a:lnTo>
                <a:lnTo>
                  <a:pt x="1085414" y="1542708"/>
                </a:lnTo>
                <a:lnTo>
                  <a:pt x="1127829" y="1524739"/>
                </a:lnTo>
                <a:lnTo>
                  <a:pt x="1169359" y="1504204"/>
                </a:lnTo>
                <a:lnTo>
                  <a:pt x="1209888" y="1481101"/>
                </a:lnTo>
                <a:lnTo>
                  <a:pt x="1249298" y="1455431"/>
                </a:lnTo>
                <a:lnTo>
                  <a:pt x="1287470" y="1427195"/>
                </a:lnTo>
                <a:lnTo>
                  <a:pt x="1324287" y="1396391"/>
                </a:lnTo>
                <a:lnTo>
                  <a:pt x="1359630" y="1363020"/>
                </a:lnTo>
                <a:lnTo>
                  <a:pt x="1392917" y="1327589"/>
                </a:lnTo>
                <a:lnTo>
                  <a:pt x="1423643" y="1290680"/>
                </a:lnTo>
                <a:lnTo>
                  <a:pt x="1451808" y="1252413"/>
                </a:lnTo>
                <a:lnTo>
                  <a:pt x="1477413" y="1212905"/>
                </a:lnTo>
                <a:lnTo>
                  <a:pt x="1500457" y="1172275"/>
                </a:lnTo>
                <a:lnTo>
                  <a:pt x="1520941" y="1130641"/>
                </a:lnTo>
                <a:lnTo>
                  <a:pt x="1538864" y="1088121"/>
                </a:lnTo>
                <a:lnTo>
                  <a:pt x="1554227" y="1044833"/>
                </a:lnTo>
                <a:lnTo>
                  <a:pt x="1567030" y="1000895"/>
                </a:lnTo>
                <a:lnTo>
                  <a:pt x="1577272" y="956426"/>
                </a:lnTo>
                <a:lnTo>
                  <a:pt x="1584953" y="911543"/>
                </a:lnTo>
                <a:lnTo>
                  <a:pt x="1590074" y="866365"/>
                </a:lnTo>
                <a:lnTo>
                  <a:pt x="1592635" y="821010"/>
                </a:lnTo>
                <a:lnTo>
                  <a:pt x="1592635" y="775595"/>
                </a:lnTo>
                <a:lnTo>
                  <a:pt x="1590074" y="730240"/>
                </a:lnTo>
                <a:lnTo>
                  <a:pt x="1584953" y="685061"/>
                </a:lnTo>
                <a:lnTo>
                  <a:pt x="1577272" y="640178"/>
                </a:lnTo>
                <a:lnTo>
                  <a:pt x="1567030" y="595709"/>
                </a:lnTo>
                <a:lnTo>
                  <a:pt x="1554227" y="551771"/>
                </a:lnTo>
                <a:lnTo>
                  <a:pt x="1538864" y="508483"/>
                </a:lnTo>
                <a:lnTo>
                  <a:pt x="1520941" y="465963"/>
                </a:lnTo>
                <a:lnTo>
                  <a:pt x="1500457" y="424329"/>
                </a:lnTo>
                <a:lnTo>
                  <a:pt x="1477413" y="383699"/>
                </a:lnTo>
                <a:lnTo>
                  <a:pt x="1451808" y="344192"/>
                </a:lnTo>
                <a:lnTo>
                  <a:pt x="1423643" y="305924"/>
                </a:lnTo>
                <a:lnTo>
                  <a:pt x="1392917" y="269016"/>
                </a:lnTo>
                <a:lnTo>
                  <a:pt x="1359630" y="233584"/>
                </a:lnTo>
                <a:lnTo>
                  <a:pt x="1324287" y="200215"/>
                </a:lnTo>
                <a:lnTo>
                  <a:pt x="1287470" y="169412"/>
                </a:lnTo>
                <a:lnTo>
                  <a:pt x="1249298" y="141177"/>
                </a:lnTo>
                <a:lnTo>
                  <a:pt x="1209888" y="115508"/>
                </a:lnTo>
                <a:lnTo>
                  <a:pt x="1169359" y="92407"/>
                </a:lnTo>
                <a:lnTo>
                  <a:pt x="1127829" y="71872"/>
                </a:lnTo>
                <a:lnTo>
                  <a:pt x="1085414" y="53904"/>
                </a:lnTo>
                <a:lnTo>
                  <a:pt x="1042234" y="38502"/>
                </a:lnTo>
                <a:lnTo>
                  <a:pt x="998406" y="25668"/>
                </a:lnTo>
                <a:lnTo>
                  <a:pt x="954047" y="15401"/>
                </a:lnTo>
                <a:lnTo>
                  <a:pt x="909276" y="7700"/>
                </a:lnTo>
                <a:lnTo>
                  <a:pt x="864210" y="2566"/>
                </a:lnTo>
                <a:lnTo>
                  <a:pt x="818968" y="0"/>
                </a:lnTo>
                <a:close/>
              </a:path>
            </a:pathLst>
          </a:custGeom>
          <a:solidFill>
            <a:srgbClr val="EB0C8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8" name="Google Shape;258;p39"/>
          <p:cNvSpPr txBox="1"/>
          <p:nvPr/>
        </p:nvSpPr>
        <p:spPr>
          <a:xfrm>
            <a:off x="3754221" y="3583698"/>
            <a:ext cx="939300" cy="706200"/>
          </a:xfrm>
          <a:prstGeom prst="rect">
            <a:avLst/>
          </a:prstGeom>
          <a:noFill/>
          <a:ln>
            <a:noFill/>
          </a:ln>
        </p:spPr>
        <p:txBody>
          <a:bodyPr anchorCtr="0" anchor="t" bIns="0" lIns="0" spcFirstLastPara="1" rIns="0" wrap="square" tIns="15225">
            <a:spAutoFit/>
          </a:bodyPr>
          <a:lstStyle/>
          <a:p>
            <a:pPr indent="153035" lvl="0" marL="12700" marR="5080" rtl="0" algn="l">
              <a:lnSpc>
                <a:spcPct val="124399"/>
              </a:lnSpc>
              <a:spcBef>
                <a:spcPts val="0"/>
              </a:spcBef>
              <a:spcAft>
                <a:spcPts val="0"/>
              </a:spcAft>
              <a:buNone/>
            </a:pPr>
            <a:r>
              <a:rPr b="1" i="0" lang="en-US" sz="2000" u="none" cap="none" strike="noStrike">
                <a:solidFill>
                  <a:srgbClr val="FFFFFF"/>
                </a:solidFill>
                <a:latin typeface="Arial"/>
                <a:ea typeface="Arial"/>
                <a:cs typeface="Arial"/>
                <a:sym typeface="Arial"/>
              </a:rPr>
              <a:t>Łódź  Poland</a:t>
            </a:r>
            <a:endParaRPr b="0" i="0" sz="2000" u="none" cap="none" strike="noStrike">
              <a:solidFill>
                <a:srgbClr val="000000"/>
              </a:solidFill>
              <a:latin typeface="Arial"/>
              <a:ea typeface="Arial"/>
              <a:cs typeface="Arial"/>
              <a:sym typeface="Arial"/>
            </a:endParaRPr>
          </a:p>
        </p:txBody>
      </p:sp>
      <p:sp>
        <p:nvSpPr>
          <p:cNvPr id="259" name="Google Shape;259;p39"/>
          <p:cNvSpPr/>
          <p:nvPr/>
        </p:nvSpPr>
        <p:spPr>
          <a:xfrm>
            <a:off x="4546386" y="1519653"/>
            <a:ext cx="1593215" cy="1597025"/>
          </a:xfrm>
          <a:custGeom>
            <a:rect b="b" l="l" r="r" t="t"/>
            <a:pathLst>
              <a:path extrusionOk="0" h="1597025" w="1593214">
                <a:moveTo>
                  <a:pt x="818963" y="0"/>
                </a:moveTo>
                <a:lnTo>
                  <a:pt x="773662" y="0"/>
                </a:lnTo>
                <a:lnTo>
                  <a:pt x="728420" y="2566"/>
                </a:lnTo>
                <a:lnTo>
                  <a:pt x="683355" y="7700"/>
                </a:lnTo>
                <a:lnTo>
                  <a:pt x="638584" y="15401"/>
                </a:lnTo>
                <a:lnTo>
                  <a:pt x="594226" y="25669"/>
                </a:lnTo>
                <a:lnTo>
                  <a:pt x="550398" y="38504"/>
                </a:lnTo>
                <a:lnTo>
                  <a:pt x="507218" y="53906"/>
                </a:lnTo>
                <a:lnTo>
                  <a:pt x="464804" y="71875"/>
                </a:lnTo>
                <a:lnTo>
                  <a:pt x="423274" y="92410"/>
                </a:lnTo>
                <a:lnTo>
                  <a:pt x="382745" y="115513"/>
                </a:lnTo>
                <a:lnTo>
                  <a:pt x="343336" y="141183"/>
                </a:lnTo>
                <a:lnTo>
                  <a:pt x="305164" y="169419"/>
                </a:lnTo>
                <a:lnTo>
                  <a:pt x="268348" y="200223"/>
                </a:lnTo>
                <a:lnTo>
                  <a:pt x="233004" y="233594"/>
                </a:lnTo>
                <a:lnTo>
                  <a:pt x="199718" y="269025"/>
                </a:lnTo>
                <a:lnTo>
                  <a:pt x="168992" y="305934"/>
                </a:lnTo>
                <a:lnTo>
                  <a:pt x="140826" y="344201"/>
                </a:lnTo>
                <a:lnTo>
                  <a:pt x="115221" y="383709"/>
                </a:lnTo>
                <a:lnTo>
                  <a:pt x="92177" y="424338"/>
                </a:lnTo>
                <a:lnTo>
                  <a:pt x="71693" y="465972"/>
                </a:lnTo>
                <a:lnTo>
                  <a:pt x="53770" y="508493"/>
                </a:lnTo>
                <a:lnTo>
                  <a:pt x="38407" y="551780"/>
                </a:lnTo>
                <a:lnTo>
                  <a:pt x="25604" y="595718"/>
                </a:lnTo>
                <a:lnTo>
                  <a:pt x="15362" y="640187"/>
                </a:lnTo>
                <a:lnTo>
                  <a:pt x="7681" y="685070"/>
                </a:lnTo>
                <a:lnTo>
                  <a:pt x="2560" y="730248"/>
                </a:lnTo>
                <a:lnTo>
                  <a:pt x="0" y="775603"/>
                </a:lnTo>
                <a:lnTo>
                  <a:pt x="0" y="821017"/>
                </a:lnTo>
                <a:lnTo>
                  <a:pt x="2560" y="866372"/>
                </a:lnTo>
                <a:lnTo>
                  <a:pt x="7681" y="911550"/>
                </a:lnTo>
                <a:lnTo>
                  <a:pt x="15362" y="956432"/>
                </a:lnTo>
                <a:lnTo>
                  <a:pt x="25604" y="1000901"/>
                </a:lnTo>
                <a:lnTo>
                  <a:pt x="38407" y="1044838"/>
                </a:lnTo>
                <a:lnTo>
                  <a:pt x="53770" y="1088126"/>
                </a:lnTo>
                <a:lnTo>
                  <a:pt x="71693" y="1130645"/>
                </a:lnTo>
                <a:lnTo>
                  <a:pt x="92177" y="1172278"/>
                </a:lnTo>
                <a:lnTo>
                  <a:pt x="115221" y="1212907"/>
                </a:lnTo>
                <a:lnTo>
                  <a:pt x="140826" y="1252414"/>
                </a:lnTo>
                <a:lnTo>
                  <a:pt x="168992" y="1290680"/>
                </a:lnTo>
                <a:lnTo>
                  <a:pt x="199718" y="1327587"/>
                </a:lnTo>
                <a:lnTo>
                  <a:pt x="233004" y="1363017"/>
                </a:lnTo>
                <a:lnTo>
                  <a:pt x="268348" y="1396388"/>
                </a:lnTo>
                <a:lnTo>
                  <a:pt x="305164" y="1427191"/>
                </a:lnTo>
                <a:lnTo>
                  <a:pt x="343336" y="1455428"/>
                </a:lnTo>
                <a:lnTo>
                  <a:pt x="382745" y="1481098"/>
                </a:lnTo>
                <a:lnTo>
                  <a:pt x="423274" y="1504201"/>
                </a:lnTo>
                <a:lnTo>
                  <a:pt x="464804" y="1524736"/>
                </a:lnTo>
                <a:lnTo>
                  <a:pt x="507218" y="1542705"/>
                </a:lnTo>
                <a:lnTo>
                  <a:pt x="550398" y="1558107"/>
                </a:lnTo>
                <a:lnTo>
                  <a:pt x="594226" y="1570942"/>
                </a:lnTo>
                <a:lnTo>
                  <a:pt x="638584" y="1581210"/>
                </a:lnTo>
                <a:lnTo>
                  <a:pt x="683355" y="1588910"/>
                </a:lnTo>
                <a:lnTo>
                  <a:pt x="728420" y="1594044"/>
                </a:lnTo>
                <a:lnTo>
                  <a:pt x="773662" y="1596611"/>
                </a:lnTo>
                <a:lnTo>
                  <a:pt x="818963" y="1596611"/>
                </a:lnTo>
                <a:lnTo>
                  <a:pt x="864205" y="1594044"/>
                </a:lnTo>
                <a:lnTo>
                  <a:pt x="909270" y="1588910"/>
                </a:lnTo>
                <a:lnTo>
                  <a:pt x="954041" y="1581210"/>
                </a:lnTo>
                <a:lnTo>
                  <a:pt x="998399" y="1570942"/>
                </a:lnTo>
                <a:lnTo>
                  <a:pt x="1042227" y="1558107"/>
                </a:lnTo>
                <a:lnTo>
                  <a:pt x="1085407" y="1542705"/>
                </a:lnTo>
                <a:lnTo>
                  <a:pt x="1127821" y="1524736"/>
                </a:lnTo>
                <a:lnTo>
                  <a:pt x="1169351" y="1504201"/>
                </a:lnTo>
                <a:lnTo>
                  <a:pt x="1209879" y="1481098"/>
                </a:lnTo>
                <a:lnTo>
                  <a:pt x="1249289" y="1455428"/>
                </a:lnTo>
                <a:lnTo>
                  <a:pt x="1287460" y="1427191"/>
                </a:lnTo>
                <a:lnTo>
                  <a:pt x="1324277" y="1396388"/>
                </a:lnTo>
                <a:lnTo>
                  <a:pt x="1359621" y="1363017"/>
                </a:lnTo>
                <a:lnTo>
                  <a:pt x="1392909" y="1327587"/>
                </a:lnTo>
                <a:lnTo>
                  <a:pt x="1423636" y="1290680"/>
                </a:lnTo>
                <a:lnTo>
                  <a:pt x="1451802" y="1252414"/>
                </a:lnTo>
                <a:lnTo>
                  <a:pt x="1477408" y="1212907"/>
                </a:lnTo>
                <a:lnTo>
                  <a:pt x="1500453" y="1172278"/>
                </a:lnTo>
                <a:lnTo>
                  <a:pt x="1520938" y="1130645"/>
                </a:lnTo>
                <a:lnTo>
                  <a:pt x="1538862" y="1088126"/>
                </a:lnTo>
                <a:lnTo>
                  <a:pt x="1554226" y="1044838"/>
                </a:lnTo>
                <a:lnTo>
                  <a:pt x="1567029" y="1000901"/>
                </a:lnTo>
                <a:lnTo>
                  <a:pt x="1577271" y="956432"/>
                </a:lnTo>
                <a:lnTo>
                  <a:pt x="1584953" y="911550"/>
                </a:lnTo>
                <a:lnTo>
                  <a:pt x="1590074" y="866372"/>
                </a:lnTo>
                <a:lnTo>
                  <a:pt x="1592635" y="821017"/>
                </a:lnTo>
                <a:lnTo>
                  <a:pt x="1592635" y="775603"/>
                </a:lnTo>
                <a:lnTo>
                  <a:pt x="1590074" y="730248"/>
                </a:lnTo>
                <a:lnTo>
                  <a:pt x="1584953" y="685070"/>
                </a:lnTo>
                <a:lnTo>
                  <a:pt x="1577271" y="640187"/>
                </a:lnTo>
                <a:lnTo>
                  <a:pt x="1567029" y="595718"/>
                </a:lnTo>
                <a:lnTo>
                  <a:pt x="1554226" y="551780"/>
                </a:lnTo>
                <a:lnTo>
                  <a:pt x="1538862" y="508493"/>
                </a:lnTo>
                <a:lnTo>
                  <a:pt x="1520938" y="465972"/>
                </a:lnTo>
                <a:lnTo>
                  <a:pt x="1500453" y="424338"/>
                </a:lnTo>
                <a:lnTo>
                  <a:pt x="1477408" y="383709"/>
                </a:lnTo>
                <a:lnTo>
                  <a:pt x="1451802" y="344201"/>
                </a:lnTo>
                <a:lnTo>
                  <a:pt x="1423636" y="305934"/>
                </a:lnTo>
                <a:lnTo>
                  <a:pt x="1392909" y="269025"/>
                </a:lnTo>
                <a:lnTo>
                  <a:pt x="1359621" y="233594"/>
                </a:lnTo>
                <a:lnTo>
                  <a:pt x="1324277" y="200223"/>
                </a:lnTo>
                <a:lnTo>
                  <a:pt x="1287460" y="169419"/>
                </a:lnTo>
                <a:lnTo>
                  <a:pt x="1249289" y="141183"/>
                </a:lnTo>
                <a:lnTo>
                  <a:pt x="1209879" y="115513"/>
                </a:lnTo>
                <a:lnTo>
                  <a:pt x="1169351" y="92410"/>
                </a:lnTo>
                <a:lnTo>
                  <a:pt x="1127821" y="71875"/>
                </a:lnTo>
                <a:lnTo>
                  <a:pt x="1085407" y="53906"/>
                </a:lnTo>
                <a:lnTo>
                  <a:pt x="1042227" y="38504"/>
                </a:lnTo>
                <a:lnTo>
                  <a:pt x="998399" y="25669"/>
                </a:lnTo>
                <a:lnTo>
                  <a:pt x="954041" y="15401"/>
                </a:lnTo>
                <a:lnTo>
                  <a:pt x="909270" y="7700"/>
                </a:lnTo>
                <a:lnTo>
                  <a:pt x="864205" y="2566"/>
                </a:lnTo>
                <a:lnTo>
                  <a:pt x="818963" y="0"/>
                </a:lnTo>
                <a:close/>
              </a:path>
            </a:pathLst>
          </a:custGeom>
          <a:solidFill>
            <a:srgbClr val="95C1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0" name="Google Shape;260;p39"/>
          <p:cNvSpPr/>
          <p:nvPr/>
        </p:nvSpPr>
        <p:spPr>
          <a:xfrm>
            <a:off x="6300260" y="1519653"/>
            <a:ext cx="1593215" cy="1597025"/>
          </a:xfrm>
          <a:custGeom>
            <a:rect b="b" l="l" r="r" t="t"/>
            <a:pathLst>
              <a:path extrusionOk="0" h="1597025" w="1593215">
                <a:moveTo>
                  <a:pt x="818966" y="0"/>
                </a:moveTo>
                <a:lnTo>
                  <a:pt x="773665" y="0"/>
                </a:lnTo>
                <a:lnTo>
                  <a:pt x="728423" y="2566"/>
                </a:lnTo>
                <a:lnTo>
                  <a:pt x="683358" y="7700"/>
                </a:lnTo>
                <a:lnTo>
                  <a:pt x="638587" y="15401"/>
                </a:lnTo>
                <a:lnTo>
                  <a:pt x="594229" y="25669"/>
                </a:lnTo>
                <a:lnTo>
                  <a:pt x="550401" y="38504"/>
                </a:lnTo>
                <a:lnTo>
                  <a:pt x="507222" y="53906"/>
                </a:lnTo>
                <a:lnTo>
                  <a:pt x="464808" y="71875"/>
                </a:lnTo>
                <a:lnTo>
                  <a:pt x="423279" y="92410"/>
                </a:lnTo>
                <a:lnTo>
                  <a:pt x="382751" y="115513"/>
                </a:lnTo>
                <a:lnTo>
                  <a:pt x="343342" y="141183"/>
                </a:lnTo>
                <a:lnTo>
                  <a:pt x="305171" y="169419"/>
                </a:lnTo>
                <a:lnTo>
                  <a:pt x="268356" y="200223"/>
                </a:lnTo>
                <a:lnTo>
                  <a:pt x="233013" y="233594"/>
                </a:lnTo>
                <a:lnTo>
                  <a:pt x="199726" y="269025"/>
                </a:lnTo>
                <a:lnTo>
                  <a:pt x="168999" y="305934"/>
                </a:lnTo>
                <a:lnTo>
                  <a:pt x="140832" y="344201"/>
                </a:lnTo>
                <a:lnTo>
                  <a:pt x="115226" y="383709"/>
                </a:lnTo>
                <a:lnTo>
                  <a:pt x="92181" y="424338"/>
                </a:lnTo>
                <a:lnTo>
                  <a:pt x="71696" y="465972"/>
                </a:lnTo>
                <a:lnTo>
                  <a:pt x="53772" y="508493"/>
                </a:lnTo>
                <a:lnTo>
                  <a:pt x="38408" y="551780"/>
                </a:lnTo>
                <a:lnTo>
                  <a:pt x="25605" y="595718"/>
                </a:lnTo>
                <a:lnTo>
                  <a:pt x="15363" y="640187"/>
                </a:lnTo>
                <a:lnTo>
                  <a:pt x="7681" y="685070"/>
                </a:lnTo>
                <a:lnTo>
                  <a:pt x="2560" y="730248"/>
                </a:lnTo>
                <a:lnTo>
                  <a:pt x="0" y="775603"/>
                </a:lnTo>
                <a:lnTo>
                  <a:pt x="0" y="821017"/>
                </a:lnTo>
                <a:lnTo>
                  <a:pt x="2560" y="866372"/>
                </a:lnTo>
                <a:lnTo>
                  <a:pt x="7681" y="911550"/>
                </a:lnTo>
                <a:lnTo>
                  <a:pt x="15363" y="956432"/>
                </a:lnTo>
                <a:lnTo>
                  <a:pt x="25605" y="1000901"/>
                </a:lnTo>
                <a:lnTo>
                  <a:pt x="38408" y="1044838"/>
                </a:lnTo>
                <a:lnTo>
                  <a:pt x="53772" y="1088126"/>
                </a:lnTo>
                <a:lnTo>
                  <a:pt x="71696" y="1130645"/>
                </a:lnTo>
                <a:lnTo>
                  <a:pt x="92181" y="1172278"/>
                </a:lnTo>
                <a:lnTo>
                  <a:pt x="115226" y="1212907"/>
                </a:lnTo>
                <a:lnTo>
                  <a:pt x="140832" y="1252414"/>
                </a:lnTo>
                <a:lnTo>
                  <a:pt x="168999" y="1290680"/>
                </a:lnTo>
                <a:lnTo>
                  <a:pt x="199726" y="1327587"/>
                </a:lnTo>
                <a:lnTo>
                  <a:pt x="233013" y="1363017"/>
                </a:lnTo>
                <a:lnTo>
                  <a:pt x="268356" y="1396388"/>
                </a:lnTo>
                <a:lnTo>
                  <a:pt x="305171" y="1427191"/>
                </a:lnTo>
                <a:lnTo>
                  <a:pt x="343342" y="1455428"/>
                </a:lnTo>
                <a:lnTo>
                  <a:pt x="382751" y="1481098"/>
                </a:lnTo>
                <a:lnTo>
                  <a:pt x="423279" y="1504201"/>
                </a:lnTo>
                <a:lnTo>
                  <a:pt x="464808" y="1524736"/>
                </a:lnTo>
                <a:lnTo>
                  <a:pt x="507222" y="1542705"/>
                </a:lnTo>
                <a:lnTo>
                  <a:pt x="550401" y="1558107"/>
                </a:lnTo>
                <a:lnTo>
                  <a:pt x="594229" y="1570942"/>
                </a:lnTo>
                <a:lnTo>
                  <a:pt x="638587" y="1581210"/>
                </a:lnTo>
                <a:lnTo>
                  <a:pt x="683358" y="1588910"/>
                </a:lnTo>
                <a:lnTo>
                  <a:pt x="728423" y="1594044"/>
                </a:lnTo>
                <a:lnTo>
                  <a:pt x="773665" y="1596611"/>
                </a:lnTo>
                <a:lnTo>
                  <a:pt x="818966" y="1596611"/>
                </a:lnTo>
                <a:lnTo>
                  <a:pt x="864208" y="1594044"/>
                </a:lnTo>
                <a:lnTo>
                  <a:pt x="909273" y="1588910"/>
                </a:lnTo>
                <a:lnTo>
                  <a:pt x="954044" y="1581210"/>
                </a:lnTo>
                <a:lnTo>
                  <a:pt x="998402" y="1570942"/>
                </a:lnTo>
                <a:lnTo>
                  <a:pt x="1042230" y="1558107"/>
                </a:lnTo>
                <a:lnTo>
                  <a:pt x="1085409" y="1542705"/>
                </a:lnTo>
                <a:lnTo>
                  <a:pt x="1127823" y="1524736"/>
                </a:lnTo>
                <a:lnTo>
                  <a:pt x="1169352" y="1504201"/>
                </a:lnTo>
                <a:lnTo>
                  <a:pt x="1209880" y="1481098"/>
                </a:lnTo>
                <a:lnTo>
                  <a:pt x="1249289" y="1455428"/>
                </a:lnTo>
                <a:lnTo>
                  <a:pt x="1287460" y="1427191"/>
                </a:lnTo>
                <a:lnTo>
                  <a:pt x="1324275" y="1396388"/>
                </a:lnTo>
                <a:lnTo>
                  <a:pt x="1359618" y="1363017"/>
                </a:lnTo>
                <a:lnTo>
                  <a:pt x="1392905" y="1327587"/>
                </a:lnTo>
                <a:lnTo>
                  <a:pt x="1423632" y="1290680"/>
                </a:lnTo>
                <a:lnTo>
                  <a:pt x="1451799" y="1252414"/>
                </a:lnTo>
                <a:lnTo>
                  <a:pt x="1477405" y="1212907"/>
                </a:lnTo>
                <a:lnTo>
                  <a:pt x="1500450" y="1172278"/>
                </a:lnTo>
                <a:lnTo>
                  <a:pt x="1520935" y="1130645"/>
                </a:lnTo>
                <a:lnTo>
                  <a:pt x="1538859" y="1088126"/>
                </a:lnTo>
                <a:lnTo>
                  <a:pt x="1554223" y="1044838"/>
                </a:lnTo>
                <a:lnTo>
                  <a:pt x="1567026" y="1000901"/>
                </a:lnTo>
                <a:lnTo>
                  <a:pt x="1577268" y="956432"/>
                </a:lnTo>
                <a:lnTo>
                  <a:pt x="1584950" y="911550"/>
                </a:lnTo>
                <a:lnTo>
                  <a:pt x="1590071" y="866372"/>
                </a:lnTo>
                <a:lnTo>
                  <a:pt x="1592632" y="821017"/>
                </a:lnTo>
                <a:lnTo>
                  <a:pt x="1592632" y="775603"/>
                </a:lnTo>
                <a:lnTo>
                  <a:pt x="1590071" y="730248"/>
                </a:lnTo>
                <a:lnTo>
                  <a:pt x="1584950" y="685070"/>
                </a:lnTo>
                <a:lnTo>
                  <a:pt x="1577268" y="640187"/>
                </a:lnTo>
                <a:lnTo>
                  <a:pt x="1567026" y="595718"/>
                </a:lnTo>
                <a:lnTo>
                  <a:pt x="1554223" y="551780"/>
                </a:lnTo>
                <a:lnTo>
                  <a:pt x="1538859" y="508493"/>
                </a:lnTo>
                <a:lnTo>
                  <a:pt x="1520935" y="465972"/>
                </a:lnTo>
                <a:lnTo>
                  <a:pt x="1500450" y="424338"/>
                </a:lnTo>
                <a:lnTo>
                  <a:pt x="1477405" y="383709"/>
                </a:lnTo>
                <a:lnTo>
                  <a:pt x="1451799" y="344201"/>
                </a:lnTo>
                <a:lnTo>
                  <a:pt x="1423632" y="305934"/>
                </a:lnTo>
                <a:lnTo>
                  <a:pt x="1392905" y="269025"/>
                </a:lnTo>
                <a:lnTo>
                  <a:pt x="1359618" y="233594"/>
                </a:lnTo>
                <a:lnTo>
                  <a:pt x="1324275" y="200223"/>
                </a:lnTo>
                <a:lnTo>
                  <a:pt x="1287460" y="169419"/>
                </a:lnTo>
                <a:lnTo>
                  <a:pt x="1249289" y="141183"/>
                </a:lnTo>
                <a:lnTo>
                  <a:pt x="1209880" y="115513"/>
                </a:lnTo>
                <a:lnTo>
                  <a:pt x="1169352" y="92410"/>
                </a:lnTo>
                <a:lnTo>
                  <a:pt x="1127823" y="71875"/>
                </a:lnTo>
                <a:lnTo>
                  <a:pt x="1085409" y="53906"/>
                </a:lnTo>
                <a:lnTo>
                  <a:pt x="1042230" y="38504"/>
                </a:lnTo>
                <a:lnTo>
                  <a:pt x="998402" y="25669"/>
                </a:lnTo>
                <a:lnTo>
                  <a:pt x="954044" y="15401"/>
                </a:lnTo>
                <a:lnTo>
                  <a:pt x="909273" y="7700"/>
                </a:lnTo>
                <a:lnTo>
                  <a:pt x="864208" y="2566"/>
                </a:lnTo>
                <a:lnTo>
                  <a:pt x="818966" y="0"/>
                </a:lnTo>
                <a:close/>
              </a:path>
            </a:pathLst>
          </a:custGeom>
          <a:solidFill>
            <a:srgbClr val="169FD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1" name="Google Shape;261;p39"/>
          <p:cNvSpPr txBox="1"/>
          <p:nvPr/>
        </p:nvSpPr>
        <p:spPr>
          <a:xfrm>
            <a:off x="6606768" y="1884659"/>
            <a:ext cx="1010400" cy="718800"/>
          </a:xfrm>
          <a:prstGeom prst="rect">
            <a:avLst/>
          </a:prstGeom>
          <a:noFill/>
          <a:ln>
            <a:noFill/>
          </a:ln>
        </p:spPr>
        <p:txBody>
          <a:bodyPr anchorCtr="0" anchor="t" bIns="0" lIns="0" spcFirstLastPara="1" rIns="0" wrap="square" tIns="1900">
            <a:spAutoFit/>
          </a:bodyPr>
          <a:lstStyle/>
          <a:p>
            <a:pPr indent="10159" lvl="0" marL="12700" marR="5080" rtl="0" algn="l">
              <a:lnSpc>
                <a:spcPct val="102899"/>
              </a:lnSpc>
              <a:spcBef>
                <a:spcPts val="0"/>
              </a:spcBef>
              <a:spcAft>
                <a:spcPts val="0"/>
              </a:spcAft>
              <a:buNone/>
            </a:pPr>
            <a:r>
              <a:rPr b="1" i="0" lang="en-US" sz="2000" u="none" cap="none" strike="noStrike">
                <a:solidFill>
                  <a:srgbClr val="FFFFFF"/>
                </a:solidFill>
                <a:latin typeface="Arial"/>
                <a:ea typeface="Arial"/>
                <a:cs typeface="Arial"/>
                <a:sym typeface="Arial"/>
              </a:rPr>
              <a:t>Vienna  Austri</a:t>
            </a:r>
            <a:r>
              <a:rPr b="1" i="0" lang="en-US" sz="2600" u="none" cap="none" strike="noStrike">
                <a:solidFill>
                  <a:srgbClr val="FFFFFF"/>
                </a:solidFill>
                <a:latin typeface="Arial"/>
                <a:ea typeface="Arial"/>
                <a:cs typeface="Arial"/>
                <a:sym typeface="Arial"/>
              </a:rPr>
              <a:t>a</a:t>
            </a:r>
            <a:endParaRPr b="0" i="0" sz="2600" u="none" cap="none" strike="noStrike">
              <a:solidFill>
                <a:srgbClr val="000000"/>
              </a:solidFill>
              <a:latin typeface="Arial"/>
              <a:ea typeface="Arial"/>
              <a:cs typeface="Arial"/>
              <a:sym typeface="Arial"/>
            </a:endParaRPr>
          </a:p>
        </p:txBody>
      </p:sp>
      <p:sp>
        <p:nvSpPr>
          <p:cNvPr id="262" name="Google Shape;262;p39"/>
          <p:cNvSpPr/>
          <p:nvPr/>
        </p:nvSpPr>
        <p:spPr>
          <a:xfrm>
            <a:off x="7434671" y="3198488"/>
            <a:ext cx="1593215" cy="1597025"/>
          </a:xfrm>
          <a:custGeom>
            <a:rect b="b" l="l" r="r" t="t"/>
            <a:pathLst>
              <a:path extrusionOk="0" h="1597025" w="1593215">
                <a:moveTo>
                  <a:pt x="818968" y="0"/>
                </a:moveTo>
                <a:lnTo>
                  <a:pt x="773666" y="0"/>
                </a:lnTo>
                <a:lnTo>
                  <a:pt x="728424" y="2566"/>
                </a:lnTo>
                <a:lnTo>
                  <a:pt x="683358" y="7700"/>
                </a:lnTo>
                <a:lnTo>
                  <a:pt x="638587" y="15401"/>
                </a:lnTo>
                <a:lnTo>
                  <a:pt x="594229" y="25668"/>
                </a:lnTo>
                <a:lnTo>
                  <a:pt x="550400" y="38502"/>
                </a:lnTo>
                <a:lnTo>
                  <a:pt x="507220" y="53904"/>
                </a:lnTo>
                <a:lnTo>
                  <a:pt x="464805" y="71872"/>
                </a:lnTo>
                <a:lnTo>
                  <a:pt x="423275" y="92407"/>
                </a:lnTo>
                <a:lnTo>
                  <a:pt x="382746" y="115508"/>
                </a:lnTo>
                <a:lnTo>
                  <a:pt x="343337" y="141177"/>
                </a:lnTo>
                <a:lnTo>
                  <a:pt x="305164" y="169412"/>
                </a:lnTo>
                <a:lnTo>
                  <a:pt x="268348" y="200215"/>
                </a:lnTo>
                <a:lnTo>
                  <a:pt x="233004" y="233584"/>
                </a:lnTo>
                <a:lnTo>
                  <a:pt x="199718" y="269016"/>
                </a:lnTo>
                <a:lnTo>
                  <a:pt x="168992" y="305924"/>
                </a:lnTo>
                <a:lnTo>
                  <a:pt x="140826" y="344192"/>
                </a:lnTo>
                <a:lnTo>
                  <a:pt x="115221" y="383699"/>
                </a:lnTo>
                <a:lnTo>
                  <a:pt x="92177" y="424329"/>
                </a:lnTo>
                <a:lnTo>
                  <a:pt x="71693" y="465963"/>
                </a:lnTo>
                <a:lnTo>
                  <a:pt x="53770" y="508483"/>
                </a:lnTo>
                <a:lnTo>
                  <a:pt x="38407" y="551771"/>
                </a:lnTo>
                <a:lnTo>
                  <a:pt x="25604" y="595709"/>
                </a:lnTo>
                <a:lnTo>
                  <a:pt x="15362" y="640178"/>
                </a:lnTo>
                <a:lnTo>
                  <a:pt x="7681" y="685061"/>
                </a:lnTo>
                <a:lnTo>
                  <a:pt x="2560" y="730240"/>
                </a:lnTo>
                <a:lnTo>
                  <a:pt x="0" y="775595"/>
                </a:lnTo>
                <a:lnTo>
                  <a:pt x="0" y="821010"/>
                </a:lnTo>
                <a:lnTo>
                  <a:pt x="2560" y="866365"/>
                </a:lnTo>
                <a:lnTo>
                  <a:pt x="7681" y="911543"/>
                </a:lnTo>
                <a:lnTo>
                  <a:pt x="15362" y="956426"/>
                </a:lnTo>
                <a:lnTo>
                  <a:pt x="25604" y="1000895"/>
                </a:lnTo>
                <a:lnTo>
                  <a:pt x="38407" y="1044833"/>
                </a:lnTo>
                <a:lnTo>
                  <a:pt x="53770" y="1088121"/>
                </a:lnTo>
                <a:lnTo>
                  <a:pt x="71693" y="1130641"/>
                </a:lnTo>
                <a:lnTo>
                  <a:pt x="92177" y="1172275"/>
                </a:lnTo>
                <a:lnTo>
                  <a:pt x="115221" y="1212905"/>
                </a:lnTo>
                <a:lnTo>
                  <a:pt x="140826" y="1252413"/>
                </a:lnTo>
                <a:lnTo>
                  <a:pt x="168992" y="1290680"/>
                </a:lnTo>
                <a:lnTo>
                  <a:pt x="199718" y="1327589"/>
                </a:lnTo>
                <a:lnTo>
                  <a:pt x="233004" y="1363020"/>
                </a:lnTo>
                <a:lnTo>
                  <a:pt x="268348" y="1396391"/>
                </a:lnTo>
                <a:lnTo>
                  <a:pt x="305164" y="1427195"/>
                </a:lnTo>
                <a:lnTo>
                  <a:pt x="343337" y="1455431"/>
                </a:lnTo>
                <a:lnTo>
                  <a:pt x="382746" y="1481101"/>
                </a:lnTo>
                <a:lnTo>
                  <a:pt x="423275" y="1504204"/>
                </a:lnTo>
                <a:lnTo>
                  <a:pt x="464805" y="1524739"/>
                </a:lnTo>
                <a:lnTo>
                  <a:pt x="507220" y="1542708"/>
                </a:lnTo>
                <a:lnTo>
                  <a:pt x="550400" y="1558110"/>
                </a:lnTo>
                <a:lnTo>
                  <a:pt x="594229" y="1570945"/>
                </a:lnTo>
                <a:lnTo>
                  <a:pt x="638587" y="1581213"/>
                </a:lnTo>
                <a:lnTo>
                  <a:pt x="683358" y="1588914"/>
                </a:lnTo>
                <a:lnTo>
                  <a:pt x="728424" y="1594048"/>
                </a:lnTo>
                <a:lnTo>
                  <a:pt x="773666" y="1596615"/>
                </a:lnTo>
                <a:lnTo>
                  <a:pt x="818968" y="1596615"/>
                </a:lnTo>
                <a:lnTo>
                  <a:pt x="864210" y="1594048"/>
                </a:lnTo>
                <a:lnTo>
                  <a:pt x="909276" y="1588914"/>
                </a:lnTo>
                <a:lnTo>
                  <a:pt x="954046" y="1581213"/>
                </a:lnTo>
                <a:lnTo>
                  <a:pt x="998405" y="1570945"/>
                </a:lnTo>
                <a:lnTo>
                  <a:pt x="1042233" y="1558110"/>
                </a:lnTo>
                <a:lnTo>
                  <a:pt x="1085412" y="1542708"/>
                </a:lnTo>
                <a:lnTo>
                  <a:pt x="1127826" y="1524739"/>
                </a:lnTo>
                <a:lnTo>
                  <a:pt x="1169356" y="1504204"/>
                </a:lnTo>
                <a:lnTo>
                  <a:pt x="1209884" y="1481101"/>
                </a:lnTo>
                <a:lnTo>
                  <a:pt x="1249292" y="1455431"/>
                </a:lnTo>
                <a:lnTo>
                  <a:pt x="1287463" y="1427195"/>
                </a:lnTo>
                <a:lnTo>
                  <a:pt x="1324278" y="1396391"/>
                </a:lnTo>
                <a:lnTo>
                  <a:pt x="1359621" y="1363020"/>
                </a:lnTo>
                <a:lnTo>
                  <a:pt x="1392909" y="1327589"/>
                </a:lnTo>
                <a:lnTo>
                  <a:pt x="1423636" y="1290680"/>
                </a:lnTo>
                <a:lnTo>
                  <a:pt x="1451802" y="1252413"/>
                </a:lnTo>
                <a:lnTo>
                  <a:pt x="1477408" y="1212905"/>
                </a:lnTo>
                <a:lnTo>
                  <a:pt x="1500453" y="1172275"/>
                </a:lnTo>
                <a:lnTo>
                  <a:pt x="1520938" y="1130641"/>
                </a:lnTo>
                <a:lnTo>
                  <a:pt x="1538862" y="1088121"/>
                </a:lnTo>
                <a:lnTo>
                  <a:pt x="1554226" y="1044833"/>
                </a:lnTo>
                <a:lnTo>
                  <a:pt x="1567029" y="1000895"/>
                </a:lnTo>
                <a:lnTo>
                  <a:pt x="1577271" y="956426"/>
                </a:lnTo>
                <a:lnTo>
                  <a:pt x="1584953" y="911543"/>
                </a:lnTo>
                <a:lnTo>
                  <a:pt x="1590074" y="866365"/>
                </a:lnTo>
                <a:lnTo>
                  <a:pt x="1592635" y="821010"/>
                </a:lnTo>
                <a:lnTo>
                  <a:pt x="1592635" y="775595"/>
                </a:lnTo>
                <a:lnTo>
                  <a:pt x="1590074" y="730240"/>
                </a:lnTo>
                <a:lnTo>
                  <a:pt x="1584953" y="685061"/>
                </a:lnTo>
                <a:lnTo>
                  <a:pt x="1577271" y="640178"/>
                </a:lnTo>
                <a:lnTo>
                  <a:pt x="1567029" y="595709"/>
                </a:lnTo>
                <a:lnTo>
                  <a:pt x="1554226" y="551771"/>
                </a:lnTo>
                <a:lnTo>
                  <a:pt x="1538862" y="508483"/>
                </a:lnTo>
                <a:lnTo>
                  <a:pt x="1520938" y="465963"/>
                </a:lnTo>
                <a:lnTo>
                  <a:pt x="1500453" y="424329"/>
                </a:lnTo>
                <a:lnTo>
                  <a:pt x="1477408" y="383699"/>
                </a:lnTo>
                <a:lnTo>
                  <a:pt x="1451802" y="344192"/>
                </a:lnTo>
                <a:lnTo>
                  <a:pt x="1423636" y="305924"/>
                </a:lnTo>
                <a:lnTo>
                  <a:pt x="1392909" y="269016"/>
                </a:lnTo>
                <a:lnTo>
                  <a:pt x="1359621" y="233584"/>
                </a:lnTo>
                <a:lnTo>
                  <a:pt x="1324278" y="200215"/>
                </a:lnTo>
                <a:lnTo>
                  <a:pt x="1287463" y="169412"/>
                </a:lnTo>
                <a:lnTo>
                  <a:pt x="1249292" y="141177"/>
                </a:lnTo>
                <a:lnTo>
                  <a:pt x="1209884" y="115508"/>
                </a:lnTo>
                <a:lnTo>
                  <a:pt x="1169356" y="92407"/>
                </a:lnTo>
                <a:lnTo>
                  <a:pt x="1127826" y="71872"/>
                </a:lnTo>
                <a:lnTo>
                  <a:pt x="1085412" y="53904"/>
                </a:lnTo>
                <a:lnTo>
                  <a:pt x="1042233" y="38502"/>
                </a:lnTo>
                <a:lnTo>
                  <a:pt x="998405" y="25668"/>
                </a:lnTo>
                <a:lnTo>
                  <a:pt x="954046" y="15401"/>
                </a:lnTo>
                <a:lnTo>
                  <a:pt x="909276" y="7700"/>
                </a:lnTo>
                <a:lnTo>
                  <a:pt x="864210" y="2566"/>
                </a:lnTo>
                <a:lnTo>
                  <a:pt x="818968" y="0"/>
                </a:lnTo>
                <a:close/>
              </a:path>
            </a:pathLst>
          </a:custGeom>
          <a:solidFill>
            <a:srgbClr val="951B8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3" name="Google Shape;263;p39"/>
          <p:cNvSpPr txBox="1"/>
          <p:nvPr/>
        </p:nvSpPr>
        <p:spPr>
          <a:xfrm>
            <a:off x="7633639" y="3583605"/>
            <a:ext cx="1230000" cy="690300"/>
          </a:xfrm>
          <a:prstGeom prst="rect">
            <a:avLst/>
          </a:prstGeom>
          <a:noFill/>
          <a:ln>
            <a:noFill/>
          </a:ln>
        </p:spPr>
        <p:txBody>
          <a:bodyPr anchorCtr="0" anchor="t" bIns="0" lIns="0" spcFirstLastPara="1" rIns="0" wrap="square" tIns="9525">
            <a:spAutoFit/>
          </a:bodyPr>
          <a:lstStyle/>
          <a:p>
            <a:pPr indent="37465" lvl="0" marL="12700" marR="5080" rtl="0" algn="l">
              <a:lnSpc>
                <a:spcPct val="101099"/>
              </a:lnSpc>
              <a:spcBef>
                <a:spcPts val="0"/>
              </a:spcBef>
              <a:spcAft>
                <a:spcPts val="0"/>
              </a:spcAft>
              <a:buNone/>
            </a:pPr>
            <a:r>
              <a:rPr b="1" i="0" lang="en-US" sz="2000" u="none" cap="none" strike="noStrike">
                <a:solidFill>
                  <a:srgbClr val="FFFFFF"/>
                </a:solidFill>
                <a:latin typeface="Arial"/>
                <a:ea typeface="Arial"/>
                <a:cs typeface="Arial"/>
                <a:sym typeface="Arial"/>
              </a:rPr>
              <a:t>Medellin  Colomb</a:t>
            </a:r>
            <a:r>
              <a:rPr b="1" i="0" lang="en-US" sz="2400" u="none" cap="none" strike="noStrike">
                <a:solidFill>
                  <a:srgbClr val="FFFFFF"/>
                </a:solidFill>
                <a:latin typeface="Arial"/>
                <a:ea typeface="Arial"/>
                <a:cs typeface="Arial"/>
                <a:sym typeface="Arial"/>
              </a:rPr>
              <a:t>ia</a:t>
            </a:r>
            <a:endParaRPr b="0" i="0" sz="2400" u="none" cap="none" strike="noStrike">
              <a:solidFill>
                <a:srgbClr val="000000"/>
              </a:solidFill>
              <a:latin typeface="Arial"/>
              <a:ea typeface="Arial"/>
              <a:cs typeface="Arial"/>
              <a:sym typeface="Arial"/>
            </a:endParaRPr>
          </a:p>
        </p:txBody>
      </p:sp>
      <p:sp>
        <p:nvSpPr>
          <p:cNvPr id="264" name="Google Shape;264;p39"/>
          <p:cNvSpPr txBox="1"/>
          <p:nvPr/>
        </p:nvSpPr>
        <p:spPr>
          <a:xfrm>
            <a:off x="9110471" y="3467087"/>
            <a:ext cx="2235900" cy="1053300"/>
          </a:xfrm>
          <a:prstGeom prst="rect">
            <a:avLst/>
          </a:prstGeom>
          <a:noFill/>
          <a:ln cap="flat" cmpd="sng" w="38225">
            <a:solidFill>
              <a:srgbClr val="951B81"/>
            </a:solidFill>
            <a:prstDash val="solid"/>
            <a:round/>
            <a:headEnd len="sm" w="sm" type="none"/>
            <a:tailEnd len="sm" w="sm" type="none"/>
          </a:ln>
        </p:spPr>
        <p:txBody>
          <a:bodyPr anchorCtr="0" anchor="t" bIns="0" lIns="0" spcFirstLastPara="1" rIns="0" wrap="square" tIns="60325">
            <a:spAutoFit/>
          </a:bodyPr>
          <a:lstStyle/>
          <a:p>
            <a:pPr indent="0" lvl="0" marL="76200" marR="76835" rtl="0" algn="l">
              <a:lnSpc>
                <a:spcPct val="102200"/>
              </a:lnSpc>
              <a:spcBef>
                <a:spcPts val="0"/>
              </a:spcBef>
              <a:spcAft>
                <a:spcPts val="0"/>
              </a:spcAft>
              <a:buNone/>
            </a:pPr>
            <a:r>
              <a:rPr b="1" i="0" lang="en-US" sz="1800" u="none" cap="none" strike="noStrike">
                <a:solidFill>
                  <a:srgbClr val="000000"/>
                </a:solidFill>
                <a:latin typeface="Arial"/>
                <a:ea typeface="Arial"/>
                <a:cs typeface="Arial"/>
                <a:sym typeface="Arial"/>
              </a:rPr>
              <a:t>Post conﬂict area  </a:t>
            </a:r>
            <a:r>
              <a:rPr b="0" i="0" lang="en-US" sz="1500" u="none" cap="none" strike="noStrike">
                <a:solidFill>
                  <a:srgbClr val="000000"/>
                </a:solidFill>
                <a:latin typeface="Arial"/>
                <a:ea typeface="Arial"/>
                <a:cs typeface="Arial"/>
                <a:sym typeface="Arial"/>
              </a:rPr>
              <a:t>#citizenship education  #co-creation</a:t>
            </a:r>
            <a:endParaRPr b="0" i="0" sz="1500" u="none" cap="none" strike="noStrike">
              <a:solidFill>
                <a:srgbClr val="000000"/>
              </a:solidFill>
              <a:latin typeface="Arial"/>
              <a:ea typeface="Arial"/>
              <a:cs typeface="Arial"/>
              <a:sym typeface="Arial"/>
            </a:endParaRPr>
          </a:p>
          <a:p>
            <a:pPr indent="0" lvl="0" marL="76200" marR="0" rtl="0" algn="l">
              <a:lnSpc>
                <a:spcPct val="100000"/>
              </a:lnSpc>
              <a:spcBef>
                <a:spcPts val="50"/>
              </a:spcBef>
              <a:spcAft>
                <a:spcPts val="0"/>
              </a:spcAft>
              <a:buNone/>
            </a:pPr>
            <a:r>
              <a:rPr b="0" i="0" lang="en-US" sz="1500" u="none" cap="none" strike="noStrike">
                <a:solidFill>
                  <a:srgbClr val="000000"/>
                </a:solidFill>
                <a:latin typeface="Arial"/>
                <a:ea typeface="Arial"/>
                <a:cs typeface="Arial"/>
                <a:sym typeface="Arial"/>
              </a:rPr>
              <a:t>#co-design</a:t>
            </a:r>
            <a:endParaRPr b="0" i="0" sz="1500" u="none" cap="none" strike="noStrike">
              <a:solidFill>
                <a:srgbClr val="000000"/>
              </a:solidFill>
              <a:latin typeface="Arial"/>
              <a:ea typeface="Arial"/>
              <a:cs typeface="Arial"/>
              <a:sym typeface="Arial"/>
            </a:endParaRPr>
          </a:p>
        </p:txBody>
      </p:sp>
      <p:sp>
        <p:nvSpPr>
          <p:cNvPr id="265" name="Google Shape;265;p39"/>
          <p:cNvSpPr txBox="1"/>
          <p:nvPr/>
        </p:nvSpPr>
        <p:spPr>
          <a:xfrm>
            <a:off x="8096174" y="5238877"/>
            <a:ext cx="2235900" cy="1053300"/>
          </a:xfrm>
          <a:prstGeom prst="rect">
            <a:avLst/>
          </a:prstGeom>
          <a:noFill/>
          <a:ln cap="flat" cmpd="sng" w="38225">
            <a:solidFill>
              <a:srgbClr val="F59300"/>
            </a:solidFill>
            <a:prstDash val="solid"/>
            <a:round/>
            <a:headEnd len="sm" w="sm" type="none"/>
            <a:tailEnd len="sm" w="sm" type="none"/>
          </a:ln>
        </p:spPr>
        <p:txBody>
          <a:bodyPr anchorCtr="0" anchor="t" bIns="0" lIns="0" spcFirstLastPara="1" rIns="0" wrap="square" tIns="60325">
            <a:spAutoFit/>
          </a:bodyPr>
          <a:lstStyle/>
          <a:p>
            <a:pPr indent="0" lvl="0" marL="76200" marR="410209" rtl="0" algn="l">
              <a:lnSpc>
                <a:spcPct val="102200"/>
              </a:lnSpc>
              <a:spcBef>
                <a:spcPts val="0"/>
              </a:spcBef>
              <a:spcAft>
                <a:spcPts val="0"/>
              </a:spcAft>
              <a:buNone/>
            </a:pPr>
            <a:r>
              <a:rPr b="1" i="0" lang="en-US" sz="1800" u="none" cap="none" strike="noStrike">
                <a:solidFill>
                  <a:srgbClr val="000000"/>
                </a:solidFill>
                <a:latin typeface="Arial"/>
                <a:ea typeface="Arial"/>
                <a:cs typeface="Arial"/>
                <a:sym typeface="Arial"/>
              </a:rPr>
              <a:t>Trading city  </a:t>
            </a:r>
            <a:r>
              <a:rPr b="0" i="0" lang="en-US" sz="1500" u="none" cap="none" strike="noStrike">
                <a:solidFill>
                  <a:srgbClr val="000000"/>
                </a:solidFill>
                <a:latin typeface="Arial"/>
                <a:ea typeface="Arial"/>
                <a:cs typeface="Arial"/>
                <a:sym typeface="Arial"/>
              </a:rPr>
              <a:t>#entrepreneurship  #family</a:t>
            </a:r>
            <a:endParaRPr b="0" i="0" sz="1500" u="none" cap="none" strike="noStrike">
              <a:solidFill>
                <a:srgbClr val="000000"/>
              </a:solidFill>
              <a:latin typeface="Arial"/>
              <a:ea typeface="Arial"/>
              <a:cs typeface="Arial"/>
              <a:sym typeface="Arial"/>
            </a:endParaRPr>
          </a:p>
          <a:p>
            <a:pPr indent="0" lvl="0" marL="76200" marR="0" rtl="0" algn="l">
              <a:lnSpc>
                <a:spcPct val="100000"/>
              </a:lnSpc>
              <a:spcBef>
                <a:spcPts val="50"/>
              </a:spcBef>
              <a:spcAft>
                <a:spcPts val="0"/>
              </a:spcAft>
              <a:buNone/>
            </a:pPr>
            <a:r>
              <a:rPr b="0" i="0" lang="en-US" sz="1500" u="none" cap="none" strike="noStrike">
                <a:solidFill>
                  <a:srgbClr val="000000"/>
                </a:solidFill>
                <a:latin typeface="Arial"/>
                <a:ea typeface="Arial"/>
                <a:cs typeface="Arial"/>
                <a:sym typeface="Arial"/>
              </a:rPr>
              <a:t>#teacher training</a:t>
            </a:r>
            <a:endParaRPr b="0" i="0" sz="1500" u="none" cap="none" strike="noStrike">
              <a:solidFill>
                <a:srgbClr val="000000"/>
              </a:solidFill>
              <a:latin typeface="Arial"/>
              <a:ea typeface="Arial"/>
              <a:cs typeface="Arial"/>
              <a:sym typeface="Arial"/>
            </a:endParaRPr>
          </a:p>
        </p:txBody>
      </p:sp>
      <p:sp>
        <p:nvSpPr>
          <p:cNvPr id="266" name="Google Shape;266;p39"/>
          <p:cNvSpPr txBox="1"/>
          <p:nvPr/>
        </p:nvSpPr>
        <p:spPr>
          <a:xfrm>
            <a:off x="2043252" y="5251627"/>
            <a:ext cx="2307600" cy="1330200"/>
          </a:xfrm>
          <a:prstGeom prst="rect">
            <a:avLst/>
          </a:prstGeom>
          <a:noFill/>
          <a:ln cap="flat" cmpd="sng" w="38225">
            <a:solidFill>
              <a:srgbClr val="69C0AC"/>
            </a:solidFill>
            <a:prstDash val="solid"/>
            <a:round/>
            <a:headEnd len="sm" w="sm" type="none"/>
            <a:tailEnd len="sm" w="sm" type="none"/>
          </a:ln>
        </p:spPr>
        <p:txBody>
          <a:bodyPr anchorCtr="0" anchor="t" bIns="0" lIns="0" spcFirstLastPara="1" rIns="0" wrap="square" tIns="60325">
            <a:spAutoFit/>
          </a:bodyPr>
          <a:lstStyle/>
          <a:p>
            <a:pPr indent="0" lvl="0" marL="76200" marR="346075" rtl="0" algn="l">
              <a:lnSpc>
                <a:spcPct val="102200"/>
              </a:lnSpc>
              <a:spcBef>
                <a:spcPts val="0"/>
              </a:spcBef>
              <a:spcAft>
                <a:spcPts val="0"/>
              </a:spcAft>
              <a:buNone/>
            </a:pPr>
            <a:r>
              <a:rPr b="1" i="0" lang="en-US" sz="1800" u="none" cap="none" strike="noStrike">
                <a:solidFill>
                  <a:srgbClr val="000000"/>
                </a:solidFill>
                <a:latin typeface="Arial"/>
                <a:ea typeface="Arial"/>
                <a:cs typeface="Arial"/>
                <a:sym typeface="Arial"/>
              </a:rPr>
              <a:t>City of knowledge  </a:t>
            </a:r>
            <a:r>
              <a:rPr b="0" i="0" lang="en-US" sz="1500" u="none" cap="none" strike="noStrike">
                <a:solidFill>
                  <a:srgbClr val="000000"/>
                </a:solidFill>
                <a:latin typeface="Arial"/>
                <a:ea typeface="Arial"/>
                <a:cs typeface="Arial"/>
                <a:sym typeface="Arial"/>
              </a:rPr>
              <a:t>#barrier free system  #gender equality  #social inclusion</a:t>
            </a:r>
            <a:endParaRPr b="0" i="0" sz="1500" u="none" cap="none" strike="noStrike">
              <a:solidFill>
                <a:srgbClr val="000000"/>
              </a:solidFill>
              <a:latin typeface="Arial"/>
              <a:ea typeface="Arial"/>
              <a:cs typeface="Arial"/>
              <a:sym typeface="Arial"/>
            </a:endParaRPr>
          </a:p>
        </p:txBody>
      </p:sp>
      <p:sp>
        <p:nvSpPr>
          <p:cNvPr id="267" name="Google Shape;267;p39"/>
          <p:cNvSpPr txBox="1"/>
          <p:nvPr/>
        </p:nvSpPr>
        <p:spPr>
          <a:xfrm>
            <a:off x="1039585" y="3525786"/>
            <a:ext cx="2164200" cy="811200"/>
          </a:xfrm>
          <a:prstGeom prst="rect">
            <a:avLst/>
          </a:prstGeom>
          <a:noFill/>
          <a:ln cap="flat" cmpd="sng" w="38225">
            <a:solidFill>
              <a:srgbClr val="EB0C81"/>
            </a:solidFill>
            <a:prstDash val="solid"/>
            <a:round/>
            <a:headEnd len="sm" w="sm" type="none"/>
            <a:tailEnd len="sm" w="sm" type="none"/>
          </a:ln>
        </p:spPr>
        <p:txBody>
          <a:bodyPr anchorCtr="0" anchor="t" bIns="0" lIns="0" spcFirstLastPara="1" rIns="0" wrap="square" tIns="66675">
            <a:spAutoFit/>
          </a:bodyPr>
          <a:lstStyle/>
          <a:p>
            <a:pPr indent="0" lvl="0" marL="7620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Industry city</a:t>
            </a:r>
            <a:endParaRPr b="0" i="0" sz="1800" u="none" cap="none" strike="noStrike">
              <a:solidFill>
                <a:srgbClr val="000000"/>
              </a:solidFill>
              <a:latin typeface="Arial"/>
              <a:ea typeface="Arial"/>
              <a:cs typeface="Arial"/>
              <a:sym typeface="Arial"/>
            </a:endParaRPr>
          </a:p>
          <a:p>
            <a:pPr indent="0" lvl="0" marL="76200" marR="121285" rtl="0" algn="l">
              <a:lnSpc>
                <a:spcPct val="102200"/>
              </a:lnSpc>
              <a:spcBef>
                <a:spcPts val="0"/>
              </a:spcBef>
              <a:spcAft>
                <a:spcPts val="0"/>
              </a:spcAft>
              <a:buNone/>
            </a:pPr>
            <a:r>
              <a:rPr b="0" i="0" lang="en-US" sz="1500" u="none" cap="none" strike="noStrike">
                <a:solidFill>
                  <a:srgbClr val="000000"/>
                </a:solidFill>
                <a:latin typeface="Arial"/>
                <a:ea typeface="Arial"/>
                <a:cs typeface="Arial"/>
                <a:sym typeface="Arial"/>
              </a:rPr>
              <a:t>#job market  #children conference</a:t>
            </a:r>
            <a:endParaRPr b="0" i="0" sz="1500" u="none" cap="none" strike="noStrike">
              <a:solidFill>
                <a:srgbClr val="000000"/>
              </a:solidFill>
              <a:latin typeface="Arial"/>
              <a:ea typeface="Arial"/>
              <a:cs typeface="Arial"/>
              <a:sym typeface="Arial"/>
            </a:endParaRPr>
          </a:p>
        </p:txBody>
      </p:sp>
      <p:sp>
        <p:nvSpPr>
          <p:cNvPr id="268" name="Google Shape;268;p39"/>
          <p:cNvSpPr txBox="1"/>
          <p:nvPr/>
        </p:nvSpPr>
        <p:spPr>
          <a:xfrm>
            <a:off x="8096174" y="1667611"/>
            <a:ext cx="2235900" cy="1053000"/>
          </a:xfrm>
          <a:prstGeom prst="rect">
            <a:avLst/>
          </a:prstGeom>
          <a:noFill/>
          <a:ln cap="flat" cmpd="sng" w="38225">
            <a:solidFill>
              <a:srgbClr val="169FDB"/>
            </a:solidFill>
            <a:prstDash val="solid"/>
            <a:round/>
            <a:headEnd len="sm" w="sm" type="none"/>
            <a:tailEnd len="sm" w="sm" type="none"/>
          </a:ln>
        </p:spPr>
        <p:txBody>
          <a:bodyPr anchorCtr="0" anchor="t" bIns="0" lIns="0" spcFirstLastPara="1" rIns="0" wrap="square" tIns="66675">
            <a:spAutoFit/>
          </a:bodyPr>
          <a:lstStyle/>
          <a:p>
            <a:pPr indent="0" lvl="0" marL="7620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Capital city</a:t>
            </a:r>
            <a:endParaRPr b="0" i="0" sz="1800" u="none" cap="none" strike="noStrike">
              <a:solidFill>
                <a:srgbClr val="000000"/>
              </a:solidFill>
              <a:latin typeface="Arial"/>
              <a:ea typeface="Arial"/>
              <a:cs typeface="Arial"/>
              <a:sym typeface="Arial"/>
            </a:endParaRPr>
          </a:p>
          <a:p>
            <a:pPr indent="0" lvl="0" marL="76200" marR="201930" rtl="0" algn="l">
              <a:lnSpc>
                <a:spcPct val="102200"/>
              </a:lnSpc>
              <a:spcBef>
                <a:spcPts val="0"/>
              </a:spcBef>
              <a:spcAft>
                <a:spcPts val="0"/>
              </a:spcAft>
              <a:buNone/>
            </a:pPr>
            <a:r>
              <a:rPr b="0" i="0" lang="en-US" sz="1500" u="none" cap="none" strike="noStrike">
                <a:solidFill>
                  <a:srgbClr val="000000"/>
                </a:solidFill>
                <a:latin typeface="Arial"/>
                <a:ea typeface="Arial"/>
                <a:cs typeface="Arial"/>
                <a:sym typeface="Arial"/>
              </a:rPr>
              <a:t>#equal opportunities  #inclusion</a:t>
            </a:r>
            <a:endParaRPr b="0" i="0" sz="1500" u="none" cap="none" strike="noStrike">
              <a:solidFill>
                <a:srgbClr val="000000"/>
              </a:solidFill>
              <a:latin typeface="Arial"/>
              <a:ea typeface="Arial"/>
              <a:cs typeface="Arial"/>
              <a:sym typeface="Arial"/>
            </a:endParaRPr>
          </a:p>
          <a:p>
            <a:pPr indent="0" lvl="0" marL="76200" marR="0" rtl="0" algn="l">
              <a:lnSpc>
                <a:spcPct val="100000"/>
              </a:lnSpc>
              <a:spcBef>
                <a:spcPts val="45"/>
              </a:spcBef>
              <a:spcAft>
                <a:spcPts val="0"/>
              </a:spcAft>
              <a:buNone/>
            </a:pPr>
            <a:r>
              <a:rPr b="0" i="0" lang="en-US" sz="1500" u="none" cap="none" strike="noStrike">
                <a:solidFill>
                  <a:srgbClr val="000000"/>
                </a:solidFill>
                <a:latin typeface="Arial"/>
                <a:ea typeface="Arial"/>
                <a:cs typeface="Arial"/>
                <a:sym typeface="Arial"/>
              </a:rPr>
              <a:t>#network policy level</a:t>
            </a:r>
            <a:endParaRPr b="0" i="0" sz="1500" u="none" cap="none" strike="noStrike">
              <a:solidFill>
                <a:srgbClr val="000000"/>
              </a:solidFill>
              <a:latin typeface="Arial"/>
              <a:ea typeface="Arial"/>
              <a:cs typeface="Arial"/>
              <a:sym typeface="Arial"/>
            </a:endParaRPr>
          </a:p>
        </p:txBody>
      </p:sp>
      <p:sp>
        <p:nvSpPr>
          <p:cNvPr id="269" name="Google Shape;269;p39"/>
          <p:cNvSpPr txBox="1"/>
          <p:nvPr>
            <p:ph type="title"/>
          </p:nvPr>
        </p:nvSpPr>
        <p:spPr>
          <a:xfrm>
            <a:off x="2411412" y="-4096"/>
            <a:ext cx="10515600" cy="1325563"/>
          </a:xfrm>
          <a:prstGeom prst="rect">
            <a:avLst/>
          </a:prstGeom>
          <a:noFill/>
          <a:ln>
            <a:noFill/>
          </a:ln>
        </p:spPr>
        <p:txBody>
          <a:bodyPr anchorCtr="0" anchor="ctr" bIns="0" lIns="0" spcFirstLastPara="1" rIns="0" wrap="square" tIns="13950">
            <a:spAutoFit/>
          </a:bodyPr>
          <a:lstStyle/>
          <a:p>
            <a:pPr indent="0" lvl="0" marL="250190" rtl="0" algn="l">
              <a:lnSpc>
                <a:spcPct val="100000"/>
              </a:lnSpc>
              <a:spcBef>
                <a:spcPts val="110"/>
              </a:spcBef>
              <a:spcAft>
                <a:spcPts val="0"/>
              </a:spcAft>
              <a:buSzPts val="1800"/>
              <a:buNone/>
            </a:pPr>
            <a:r>
              <a:rPr lang="en-US"/>
              <a:t>LOCAL EDUCATIONAL CLUSTERS</a:t>
            </a:r>
            <a:endParaRPr/>
          </a:p>
        </p:txBody>
      </p:sp>
      <p:sp>
        <p:nvSpPr>
          <p:cNvPr id="270" name="Google Shape;270;p39"/>
          <p:cNvSpPr txBox="1"/>
          <p:nvPr/>
        </p:nvSpPr>
        <p:spPr>
          <a:xfrm>
            <a:off x="2083968" y="1667611"/>
            <a:ext cx="2253000" cy="867600"/>
          </a:xfrm>
          <a:prstGeom prst="rect">
            <a:avLst/>
          </a:prstGeom>
          <a:noFill/>
          <a:ln cap="flat" cmpd="sng" w="38225">
            <a:solidFill>
              <a:srgbClr val="95C120"/>
            </a:solidFill>
            <a:prstDash val="solid"/>
            <a:round/>
            <a:headEnd len="sm" w="sm" type="none"/>
            <a:tailEnd len="sm" w="sm" type="none"/>
          </a:ln>
        </p:spPr>
        <p:txBody>
          <a:bodyPr anchorCtr="0" anchor="t" bIns="0" lIns="0" spcFirstLastPara="1" rIns="0" wrap="square" tIns="122550">
            <a:spAutoFit/>
          </a:bodyPr>
          <a:lstStyle/>
          <a:p>
            <a:pPr indent="0" lvl="0" marL="14605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Rural area</a:t>
            </a:r>
            <a:endParaRPr b="0" i="0" sz="1800" u="none" cap="none" strike="noStrike">
              <a:solidFill>
                <a:srgbClr val="000000"/>
              </a:solidFill>
              <a:latin typeface="Arial"/>
              <a:ea typeface="Arial"/>
              <a:cs typeface="Arial"/>
              <a:sym typeface="Arial"/>
            </a:endParaRPr>
          </a:p>
          <a:p>
            <a:pPr indent="0" lvl="0" marL="146050" marR="207645" rtl="0" algn="l">
              <a:lnSpc>
                <a:spcPct val="102200"/>
              </a:lnSpc>
              <a:spcBef>
                <a:spcPts val="0"/>
              </a:spcBef>
              <a:spcAft>
                <a:spcPts val="0"/>
              </a:spcAft>
              <a:buNone/>
            </a:pPr>
            <a:r>
              <a:rPr b="0" i="0" lang="en-US" sz="1500" u="none" cap="none" strike="noStrike">
                <a:solidFill>
                  <a:srgbClr val="000000"/>
                </a:solidFill>
                <a:latin typeface="Arial"/>
                <a:ea typeface="Arial"/>
                <a:cs typeface="Arial"/>
                <a:sym typeface="Arial"/>
              </a:rPr>
              <a:t>#digital literacy  #virtual science club</a:t>
            </a:r>
            <a:endParaRPr b="0" i="0" sz="1500" u="none" cap="none" strike="noStrike">
              <a:solidFill>
                <a:srgbClr val="000000"/>
              </a:solidFill>
              <a:latin typeface="Arial"/>
              <a:ea typeface="Arial"/>
              <a:cs typeface="Arial"/>
              <a:sym typeface="Arial"/>
            </a:endParaRPr>
          </a:p>
        </p:txBody>
      </p:sp>
      <p:sp>
        <p:nvSpPr>
          <p:cNvPr id="271" name="Google Shape;271;p39"/>
          <p:cNvSpPr txBox="1"/>
          <p:nvPr/>
        </p:nvSpPr>
        <p:spPr>
          <a:xfrm>
            <a:off x="4843462" y="1927974"/>
            <a:ext cx="999000" cy="783300"/>
          </a:xfrm>
          <a:prstGeom prst="rect">
            <a:avLst/>
          </a:prstGeom>
          <a:noFill/>
          <a:ln>
            <a:noFill/>
          </a:ln>
        </p:spPr>
        <p:txBody>
          <a:bodyPr anchorCtr="0" anchor="t" bIns="0" lIns="0" spcFirstLastPara="1" rIns="0" wrap="square" tIns="15225">
            <a:spAutoFit/>
          </a:bodyPr>
          <a:lstStyle/>
          <a:p>
            <a:pPr indent="19685" lvl="0" marL="12700" marR="5080" rtl="0" algn="l">
              <a:lnSpc>
                <a:spcPct val="124399"/>
              </a:lnSpc>
              <a:spcBef>
                <a:spcPts val="0"/>
              </a:spcBef>
              <a:spcAft>
                <a:spcPts val="0"/>
              </a:spcAft>
              <a:buNone/>
            </a:pPr>
            <a:r>
              <a:rPr b="1" i="0" lang="en-US" sz="2000" u="none" cap="none" strike="noStrike">
                <a:solidFill>
                  <a:srgbClr val="FFFFFF"/>
                </a:solidFill>
                <a:latin typeface="Arial"/>
                <a:ea typeface="Arial"/>
                <a:cs typeface="Arial"/>
                <a:sym typeface="Arial"/>
              </a:rPr>
              <a:t>Kuopio  Finlan</a:t>
            </a:r>
            <a:r>
              <a:rPr b="1" i="0" lang="en-US" sz="2500" u="none" cap="none" strike="noStrike">
                <a:solidFill>
                  <a:srgbClr val="FFFFFF"/>
                </a:solidFill>
                <a:latin typeface="Arial"/>
                <a:ea typeface="Arial"/>
                <a:cs typeface="Arial"/>
                <a:sym typeface="Arial"/>
              </a:rPr>
              <a:t>d</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77" name="Google Shape;277;p40"/>
          <p:cNvSpPr txBox="1"/>
          <p:nvPr/>
        </p:nvSpPr>
        <p:spPr>
          <a:xfrm>
            <a:off x="336247" y="558203"/>
            <a:ext cx="1556425" cy="1142429"/>
          </a:xfrm>
          <a:prstGeom prst="rect">
            <a:avLst/>
          </a:prstGeom>
          <a:noFill/>
          <a:ln>
            <a:noFill/>
          </a:ln>
        </p:spPr>
        <p:txBody>
          <a:bodyPr anchorCtr="0" anchor="t" bIns="0" lIns="0" spcFirstLastPara="1" rIns="0" wrap="square" tIns="9525">
            <a:spAutoFit/>
          </a:bodyPr>
          <a:lstStyle/>
          <a:p>
            <a:pPr indent="-146685" lvl="0" marL="158750" marR="5080" rtl="0" algn="ctr">
              <a:lnSpc>
                <a:spcPct val="101099"/>
              </a:lnSpc>
              <a:spcBef>
                <a:spcPts val="0"/>
              </a:spcBef>
              <a:spcAft>
                <a:spcPts val="0"/>
              </a:spcAft>
              <a:buNone/>
            </a:pPr>
            <a:r>
              <a:rPr b="1" i="0" lang="en-US" sz="2400" u="none" cap="none" strike="noStrike">
                <a:solidFill>
                  <a:srgbClr val="FFFFFF"/>
                </a:solidFill>
                <a:latin typeface="Arial"/>
                <a:ea typeface="Arial"/>
                <a:cs typeface="Arial"/>
                <a:sym typeface="Arial"/>
              </a:rPr>
              <a:t>#LEC </a:t>
            </a:r>
            <a:endParaRPr/>
          </a:p>
          <a:p>
            <a:pPr indent="-146685" lvl="0" marL="158750" marR="5080" rtl="0" algn="ctr">
              <a:lnSpc>
                <a:spcPct val="101099"/>
              </a:lnSpc>
              <a:spcBef>
                <a:spcPts val="75"/>
              </a:spcBef>
              <a:spcAft>
                <a:spcPts val="0"/>
              </a:spcAft>
              <a:buNone/>
            </a:pPr>
            <a:r>
              <a:rPr b="1" i="0" lang="en-US" sz="2400" u="none" cap="none" strike="noStrike">
                <a:solidFill>
                  <a:srgbClr val="FFFFFF"/>
                </a:solidFill>
                <a:latin typeface="Arial"/>
                <a:ea typeface="Arial"/>
                <a:cs typeface="Arial"/>
                <a:sym typeface="Arial"/>
              </a:rPr>
              <a:t>Trieste  </a:t>
            </a:r>
            <a:endParaRPr b="1" i="0" sz="2400" u="none" cap="none" strike="noStrike">
              <a:solidFill>
                <a:srgbClr val="FFFFFF"/>
              </a:solidFill>
              <a:latin typeface="Arial"/>
              <a:ea typeface="Arial"/>
              <a:cs typeface="Arial"/>
              <a:sym typeface="Arial"/>
            </a:endParaRPr>
          </a:p>
          <a:p>
            <a:pPr indent="-146685" lvl="0" marL="158750" marR="5080" rtl="0" algn="ctr">
              <a:lnSpc>
                <a:spcPct val="101099"/>
              </a:lnSpc>
              <a:spcBef>
                <a:spcPts val="75"/>
              </a:spcBef>
              <a:spcAft>
                <a:spcPts val="0"/>
              </a:spcAft>
              <a:buNone/>
            </a:pPr>
            <a:r>
              <a:rPr b="1" i="0" lang="en-US" sz="2400" u="none" cap="none" strike="noStrike">
                <a:solidFill>
                  <a:srgbClr val="FFFFFF"/>
                </a:solidFill>
                <a:latin typeface="Arial"/>
                <a:ea typeface="Arial"/>
                <a:cs typeface="Arial"/>
                <a:sym typeface="Arial"/>
              </a:rPr>
              <a:t>Italy</a:t>
            </a:r>
            <a:endParaRPr b="0" i="0" sz="2400" u="none" cap="none" strike="noStrike">
              <a:solidFill>
                <a:srgbClr val="000000"/>
              </a:solidFill>
              <a:latin typeface="Arial"/>
              <a:ea typeface="Arial"/>
              <a:cs typeface="Arial"/>
              <a:sym typeface="Arial"/>
            </a:endParaRPr>
          </a:p>
        </p:txBody>
      </p:sp>
      <p:pic>
        <p:nvPicPr>
          <p:cNvPr id="278" name="Google Shape;278;p40"/>
          <p:cNvPicPr preferRelativeResize="0"/>
          <p:nvPr/>
        </p:nvPicPr>
        <p:blipFill rotWithShape="1">
          <a:blip r:embed="rId3">
            <a:alphaModFix/>
          </a:blip>
          <a:srcRect b="0" l="0" r="0" t="0"/>
          <a:stretch/>
        </p:blipFill>
        <p:spPr>
          <a:xfrm>
            <a:off x="4599990" y="1129417"/>
            <a:ext cx="7386443" cy="4922057"/>
          </a:xfrm>
          <a:prstGeom prst="rect">
            <a:avLst/>
          </a:prstGeom>
          <a:noFill/>
          <a:ln>
            <a:noFill/>
          </a:ln>
        </p:spPr>
      </p:pic>
      <p:sp>
        <p:nvSpPr>
          <p:cNvPr id="279" name="Google Shape;279;p40"/>
          <p:cNvSpPr/>
          <p:nvPr/>
        </p:nvSpPr>
        <p:spPr>
          <a:xfrm>
            <a:off x="336247" y="330904"/>
            <a:ext cx="1593215" cy="1597025"/>
          </a:xfrm>
          <a:custGeom>
            <a:rect b="b" l="l" r="r" t="t"/>
            <a:pathLst>
              <a:path extrusionOk="0" h="1597025" w="1593214">
                <a:moveTo>
                  <a:pt x="818963" y="0"/>
                </a:moveTo>
                <a:lnTo>
                  <a:pt x="773662" y="0"/>
                </a:lnTo>
                <a:lnTo>
                  <a:pt x="728420" y="2566"/>
                </a:lnTo>
                <a:lnTo>
                  <a:pt x="683355" y="7700"/>
                </a:lnTo>
                <a:lnTo>
                  <a:pt x="638584" y="15401"/>
                </a:lnTo>
                <a:lnTo>
                  <a:pt x="594226" y="25669"/>
                </a:lnTo>
                <a:lnTo>
                  <a:pt x="550398" y="38504"/>
                </a:lnTo>
                <a:lnTo>
                  <a:pt x="507218" y="53906"/>
                </a:lnTo>
                <a:lnTo>
                  <a:pt x="464804" y="71875"/>
                </a:lnTo>
                <a:lnTo>
                  <a:pt x="423274" y="92410"/>
                </a:lnTo>
                <a:lnTo>
                  <a:pt x="382745" y="115513"/>
                </a:lnTo>
                <a:lnTo>
                  <a:pt x="343336" y="141183"/>
                </a:lnTo>
                <a:lnTo>
                  <a:pt x="305164" y="169419"/>
                </a:lnTo>
                <a:lnTo>
                  <a:pt x="268348" y="200223"/>
                </a:lnTo>
                <a:lnTo>
                  <a:pt x="233004" y="233594"/>
                </a:lnTo>
                <a:lnTo>
                  <a:pt x="199718" y="269024"/>
                </a:lnTo>
                <a:lnTo>
                  <a:pt x="168992" y="305931"/>
                </a:lnTo>
                <a:lnTo>
                  <a:pt x="140826" y="344197"/>
                </a:lnTo>
                <a:lnTo>
                  <a:pt x="115221" y="383704"/>
                </a:lnTo>
                <a:lnTo>
                  <a:pt x="92177" y="424333"/>
                </a:lnTo>
                <a:lnTo>
                  <a:pt x="71693" y="465967"/>
                </a:lnTo>
                <a:lnTo>
                  <a:pt x="53770" y="508486"/>
                </a:lnTo>
                <a:lnTo>
                  <a:pt x="38407" y="551774"/>
                </a:lnTo>
                <a:lnTo>
                  <a:pt x="25604" y="595711"/>
                </a:lnTo>
                <a:lnTo>
                  <a:pt x="15362" y="640180"/>
                </a:lnTo>
                <a:lnTo>
                  <a:pt x="7681" y="685062"/>
                </a:lnTo>
                <a:lnTo>
                  <a:pt x="2560" y="730240"/>
                </a:lnTo>
                <a:lnTo>
                  <a:pt x="0" y="775596"/>
                </a:lnTo>
                <a:lnTo>
                  <a:pt x="0" y="821010"/>
                </a:lnTo>
                <a:lnTo>
                  <a:pt x="2560" y="866365"/>
                </a:lnTo>
                <a:lnTo>
                  <a:pt x="7681" y="911544"/>
                </a:lnTo>
                <a:lnTo>
                  <a:pt x="15362" y="956426"/>
                </a:lnTo>
                <a:lnTo>
                  <a:pt x="25604" y="1000896"/>
                </a:lnTo>
                <a:lnTo>
                  <a:pt x="38407" y="1044834"/>
                </a:lnTo>
                <a:lnTo>
                  <a:pt x="53770" y="1088122"/>
                </a:lnTo>
                <a:lnTo>
                  <a:pt x="71693" y="1130642"/>
                </a:lnTo>
                <a:lnTo>
                  <a:pt x="92177" y="1172276"/>
                </a:lnTo>
                <a:lnTo>
                  <a:pt x="115221" y="1212905"/>
                </a:lnTo>
                <a:lnTo>
                  <a:pt x="140826" y="1252413"/>
                </a:lnTo>
                <a:lnTo>
                  <a:pt x="168992" y="1290680"/>
                </a:lnTo>
                <a:lnTo>
                  <a:pt x="199718" y="1327588"/>
                </a:lnTo>
                <a:lnTo>
                  <a:pt x="233004" y="1363020"/>
                </a:lnTo>
                <a:lnTo>
                  <a:pt x="268348" y="1396390"/>
                </a:lnTo>
                <a:lnTo>
                  <a:pt x="305164" y="1427193"/>
                </a:lnTo>
                <a:lnTo>
                  <a:pt x="343336" y="1455430"/>
                </a:lnTo>
                <a:lnTo>
                  <a:pt x="382745" y="1481099"/>
                </a:lnTo>
                <a:lnTo>
                  <a:pt x="423274" y="1504202"/>
                </a:lnTo>
                <a:lnTo>
                  <a:pt x="464804" y="1524737"/>
                </a:lnTo>
                <a:lnTo>
                  <a:pt x="507218" y="1542706"/>
                </a:lnTo>
                <a:lnTo>
                  <a:pt x="550398" y="1558108"/>
                </a:lnTo>
                <a:lnTo>
                  <a:pt x="594226" y="1570943"/>
                </a:lnTo>
                <a:lnTo>
                  <a:pt x="638584" y="1581210"/>
                </a:lnTo>
                <a:lnTo>
                  <a:pt x="683355" y="1588911"/>
                </a:lnTo>
                <a:lnTo>
                  <a:pt x="728420" y="1594045"/>
                </a:lnTo>
                <a:lnTo>
                  <a:pt x="773662" y="1596612"/>
                </a:lnTo>
                <a:lnTo>
                  <a:pt x="818963" y="1596612"/>
                </a:lnTo>
                <a:lnTo>
                  <a:pt x="864205" y="1594045"/>
                </a:lnTo>
                <a:lnTo>
                  <a:pt x="909270" y="1588911"/>
                </a:lnTo>
                <a:lnTo>
                  <a:pt x="954041" y="1581210"/>
                </a:lnTo>
                <a:lnTo>
                  <a:pt x="998399" y="1570943"/>
                </a:lnTo>
                <a:lnTo>
                  <a:pt x="1042227" y="1558108"/>
                </a:lnTo>
                <a:lnTo>
                  <a:pt x="1085407" y="1542706"/>
                </a:lnTo>
                <a:lnTo>
                  <a:pt x="1127821" y="1524737"/>
                </a:lnTo>
                <a:lnTo>
                  <a:pt x="1169351" y="1504202"/>
                </a:lnTo>
                <a:lnTo>
                  <a:pt x="1209879" y="1481099"/>
                </a:lnTo>
                <a:lnTo>
                  <a:pt x="1249289" y="1455430"/>
                </a:lnTo>
                <a:lnTo>
                  <a:pt x="1287460" y="1427193"/>
                </a:lnTo>
                <a:lnTo>
                  <a:pt x="1324277" y="1396390"/>
                </a:lnTo>
                <a:lnTo>
                  <a:pt x="1359621" y="1363020"/>
                </a:lnTo>
                <a:lnTo>
                  <a:pt x="1392909" y="1327588"/>
                </a:lnTo>
                <a:lnTo>
                  <a:pt x="1423636" y="1290680"/>
                </a:lnTo>
                <a:lnTo>
                  <a:pt x="1451802" y="1252413"/>
                </a:lnTo>
                <a:lnTo>
                  <a:pt x="1477408" y="1212905"/>
                </a:lnTo>
                <a:lnTo>
                  <a:pt x="1500453" y="1172276"/>
                </a:lnTo>
                <a:lnTo>
                  <a:pt x="1520938" y="1130642"/>
                </a:lnTo>
                <a:lnTo>
                  <a:pt x="1538862" y="1088122"/>
                </a:lnTo>
                <a:lnTo>
                  <a:pt x="1554226" y="1044834"/>
                </a:lnTo>
                <a:lnTo>
                  <a:pt x="1567029" y="1000896"/>
                </a:lnTo>
                <a:lnTo>
                  <a:pt x="1577271" y="956426"/>
                </a:lnTo>
                <a:lnTo>
                  <a:pt x="1584953" y="911544"/>
                </a:lnTo>
                <a:lnTo>
                  <a:pt x="1590074" y="866365"/>
                </a:lnTo>
                <a:lnTo>
                  <a:pt x="1592635" y="821010"/>
                </a:lnTo>
                <a:lnTo>
                  <a:pt x="1592635" y="775596"/>
                </a:lnTo>
                <a:lnTo>
                  <a:pt x="1590074" y="730240"/>
                </a:lnTo>
                <a:lnTo>
                  <a:pt x="1584953" y="685062"/>
                </a:lnTo>
                <a:lnTo>
                  <a:pt x="1577271" y="640180"/>
                </a:lnTo>
                <a:lnTo>
                  <a:pt x="1567029" y="595711"/>
                </a:lnTo>
                <a:lnTo>
                  <a:pt x="1554226" y="551774"/>
                </a:lnTo>
                <a:lnTo>
                  <a:pt x="1538862" y="508486"/>
                </a:lnTo>
                <a:lnTo>
                  <a:pt x="1520938" y="465967"/>
                </a:lnTo>
                <a:lnTo>
                  <a:pt x="1500453" y="424333"/>
                </a:lnTo>
                <a:lnTo>
                  <a:pt x="1477408" y="383704"/>
                </a:lnTo>
                <a:lnTo>
                  <a:pt x="1451802" y="344197"/>
                </a:lnTo>
                <a:lnTo>
                  <a:pt x="1423636" y="305931"/>
                </a:lnTo>
                <a:lnTo>
                  <a:pt x="1392909" y="269024"/>
                </a:lnTo>
                <a:lnTo>
                  <a:pt x="1359621" y="233594"/>
                </a:lnTo>
                <a:lnTo>
                  <a:pt x="1324277" y="200223"/>
                </a:lnTo>
                <a:lnTo>
                  <a:pt x="1287460" y="169419"/>
                </a:lnTo>
                <a:lnTo>
                  <a:pt x="1249289" y="141183"/>
                </a:lnTo>
                <a:lnTo>
                  <a:pt x="1209879" y="115513"/>
                </a:lnTo>
                <a:lnTo>
                  <a:pt x="1169351" y="92410"/>
                </a:lnTo>
                <a:lnTo>
                  <a:pt x="1127821" y="71875"/>
                </a:lnTo>
                <a:lnTo>
                  <a:pt x="1085407" y="53906"/>
                </a:lnTo>
                <a:lnTo>
                  <a:pt x="1042227" y="38504"/>
                </a:lnTo>
                <a:lnTo>
                  <a:pt x="998399" y="25669"/>
                </a:lnTo>
                <a:lnTo>
                  <a:pt x="954041" y="15401"/>
                </a:lnTo>
                <a:lnTo>
                  <a:pt x="909270" y="7700"/>
                </a:lnTo>
                <a:lnTo>
                  <a:pt x="864205" y="2566"/>
                </a:lnTo>
                <a:lnTo>
                  <a:pt x="818963" y="0"/>
                </a:lnTo>
                <a:close/>
              </a:path>
            </a:pathLst>
          </a:custGeom>
          <a:solidFill>
            <a:srgbClr val="69C0A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0" name="Google Shape;280;p40"/>
          <p:cNvSpPr txBox="1"/>
          <p:nvPr/>
        </p:nvSpPr>
        <p:spPr>
          <a:xfrm>
            <a:off x="695339" y="561770"/>
            <a:ext cx="875100" cy="866100"/>
          </a:xfrm>
          <a:prstGeom prst="rect">
            <a:avLst/>
          </a:prstGeom>
          <a:noFill/>
          <a:ln>
            <a:noFill/>
          </a:ln>
        </p:spPr>
        <p:txBody>
          <a:bodyPr anchorCtr="0" anchor="t" bIns="0" lIns="0" spcFirstLastPara="1" rIns="0" wrap="square" tIns="9525">
            <a:spAutoFit/>
          </a:bodyPr>
          <a:lstStyle/>
          <a:p>
            <a:pPr indent="-146685" lvl="0" marL="158750" marR="5080" rtl="0" algn="ctr">
              <a:lnSpc>
                <a:spcPct val="101099"/>
              </a:lnSpc>
              <a:spcBef>
                <a:spcPts val="0"/>
              </a:spcBef>
              <a:spcAft>
                <a:spcPts val="0"/>
              </a:spcAft>
              <a:buNone/>
            </a:pPr>
            <a:r>
              <a:rPr b="1" i="0" lang="en-US" sz="1800" u="none" cap="none" strike="noStrike">
                <a:solidFill>
                  <a:srgbClr val="FFFFFF"/>
                </a:solidFill>
                <a:latin typeface="Arial"/>
                <a:ea typeface="Arial"/>
                <a:cs typeface="Arial"/>
                <a:sym typeface="Arial"/>
              </a:rPr>
              <a:t>#LEC</a:t>
            </a:r>
            <a:endParaRPr sz="1800"/>
          </a:p>
          <a:p>
            <a:pPr indent="-146685" lvl="0" marL="158750" marR="5080" rtl="0" algn="ctr">
              <a:lnSpc>
                <a:spcPct val="101099"/>
              </a:lnSpc>
              <a:spcBef>
                <a:spcPts val="75"/>
              </a:spcBef>
              <a:spcAft>
                <a:spcPts val="0"/>
              </a:spcAft>
              <a:buNone/>
            </a:pPr>
            <a:r>
              <a:rPr b="1" i="0" lang="en-US" sz="1800" u="none" cap="none" strike="noStrike">
                <a:solidFill>
                  <a:srgbClr val="FFFFFF"/>
                </a:solidFill>
                <a:latin typeface="Arial"/>
                <a:ea typeface="Arial"/>
                <a:cs typeface="Arial"/>
                <a:sym typeface="Arial"/>
              </a:rPr>
              <a:t>Trieste</a:t>
            </a:r>
            <a:endParaRPr sz="1800"/>
          </a:p>
          <a:p>
            <a:pPr indent="-146685" lvl="0" marL="158750" marR="5080" rtl="0" algn="ctr">
              <a:lnSpc>
                <a:spcPct val="101099"/>
              </a:lnSpc>
              <a:spcBef>
                <a:spcPts val="75"/>
              </a:spcBef>
              <a:spcAft>
                <a:spcPts val="0"/>
              </a:spcAft>
              <a:buNone/>
            </a:pPr>
            <a:r>
              <a:rPr b="1" i="0" lang="en-US" sz="1800" u="none" cap="none" strike="noStrike">
                <a:solidFill>
                  <a:srgbClr val="FFFFFF"/>
                </a:solidFill>
                <a:latin typeface="Arial"/>
                <a:ea typeface="Arial"/>
                <a:cs typeface="Arial"/>
                <a:sym typeface="Arial"/>
              </a:rPr>
              <a:t>Italy</a:t>
            </a:r>
            <a:endParaRPr b="0" i="0" sz="1800" u="none" cap="none" strike="noStrike">
              <a:solidFill>
                <a:srgbClr val="000000"/>
              </a:solidFill>
              <a:latin typeface="Arial"/>
              <a:ea typeface="Arial"/>
              <a:cs typeface="Arial"/>
              <a:sym typeface="Arial"/>
            </a:endParaRPr>
          </a:p>
        </p:txBody>
      </p:sp>
      <p:sp>
        <p:nvSpPr>
          <p:cNvPr id="281" name="Google Shape;281;p40"/>
          <p:cNvSpPr txBox="1"/>
          <p:nvPr/>
        </p:nvSpPr>
        <p:spPr>
          <a:xfrm>
            <a:off x="336250" y="2027700"/>
            <a:ext cx="3714600" cy="42723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800"/>
              <a:buFont typeface="Calibri"/>
              <a:buChar char="●"/>
            </a:pPr>
            <a:r>
              <a:rPr lang="en-US" sz="1800">
                <a:latin typeface="Calibri"/>
                <a:ea typeface="Calibri"/>
                <a:cs typeface="Calibri"/>
                <a:sym typeface="Calibri"/>
              </a:rPr>
              <a:t>Activities</a:t>
            </a:r>
            <a:r>
              <a:rPr lang="en-US" sz="1800">
                <a:latin typeface="Calibri"/>
                <a:ea typeface="Calibri"/>
                <a:cs typeface="Calibri"/>
                <a:sym typeface="Calibri"/>
              </a:rPr>
              <a:t> for teachers &amp; pupils with research community</a:t>
            </a:r>
            <a:endParaRPr sz="1800">
              <a:latin typeface="Calibri"/>
              <a:ea typeface="Calibri"/>
              <a:cs typeface="Calibri"/>
              <a:sym typeface="Calibri"/>
            </a:endParaRPr>
          </a:p>
          <a:p>
            <a:pPr indent="0" lvl="0" marL="0" marR="0" rtl="0" algn="l">
              <a:lnSpc>
                <a:spcPct val="100000"/>
              </a:lnSpc>
              <a:spcBef>
                <a:spcPts val="0"/>
              </a:spcBef>
              <a:spcAft>
                <a:spcPts val="0"/>
              </a:spcAft>
              <a:buNone/>
            </a:pPr>
            <a:r>
              <a:t/>
            </a:r>
            <a:endParaRPr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Calibri"/>
              <a:buChar char="●"/>
            </a:pPr>
            <a:r>
              <a:rPr i="0" lang="en-US" sz="1800" u="none" cap="none" strike="noStrike">
                <a:solidFill>
                  <a:srgbClr val="000000"/>
                </a:solidFill>
                <a:latin typeface="Calibri"/>
                <a:ea typeface="Calibri"/>
                <a:cs typeface="Calibri"/>
                <a:sym typeface="Calibri"/>
              </a:rPr>
              <a:t>A citizen science project realized within the Trieste LEC as a prototype of what we could do together </a:t>
            </a:r>
            <a:r>
              <a:rPr lang="en-US" sz="1800" u="sng">
                <a:solidFill>
                  <a:schemeClr val="hlink"/>
                </a:solidFill>
                <a:latin typeface="Calibri"/>
                <a:ea typeface="Calibri"/>
                <a:cs typeface="Calibri"/>
                <a:sym typeface="Calibri"/>
                <a:hlinkClick r:id="rId4"/>
              </a:rPr>
              <a:t>http://zoomare.it</a:t>
            </a:r>
            <a:endParaRPr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800">
              <a:latin typeface="Calibri"/>
              <a:ea typeface="Calibri"/>
              <a:cs typeface="Calibri"/>
              <a:sym typeface="Calibri"/>
            </a:endParaRPr>
          </a:p>
          <a:p>
            <a:pPr indent="-285750" lvl="0" marL="285750" marR="0" rtl="0" algn="l">
              <a:lnSpc>
                <a:spcPct val="100000"/>
              </a:lnSpc>
              <a:spcBef>
                <a:spcPts val="0"/>
              </a:spcBef>
              <a:spcAft>
                <a:spcPts val="0"/>
              </a:spcAft>
              <a:buSzPts val="1800"/>
              <a:buChar char="●"/>
            </a:pPr>
            <a:r>
              <a:rPr lang="en-US" sz="1800">
                <a:solidFill>
                  <a:srgbClr val="201F1E"/>
                </a:solidFill>
                <a:highlight>
                  <a:srgbClr val="FFFFFF"/>
                </a:highlight>
                <a:latin typeface="Calibri"/>
                <a:ea typeface="Calibri"/>
                <a:cs typeface="Calibri"/>
                <a:sym typeface="Calibri"/>
              </a:rPr>
              <a:t>The </a:t>
            </a:r>
            <a:r>
              <a:rPr b="1" lang="en-US" sz="1800">
                <a:solidFill>
                  <a:srgbClr val="201F1E"/>
                </a:solidFill>
                <a:highlight>
                  <a:srgbClr val="FFFFFF"/>
                </a:highlight>
                <a:latin typeface="Calibri"/>
                <a:ea typeface="Calibri"/>
                <a:cs typeface="Calibri"/>
                <a:sym typeface="Calibri"/>
              </a:rPr>
              <a:t>zoomare</a:t>
            </a:r>
            <a:r>
              <a:rPr lang="en-US" sz="1800">
                <a:solidFill>
                  <a:srgbClr val="201F1E"/>
                </a:solidFill>
                <a:highlight>
                  <a:srgbClr val="FFFFFF"/>
                </a:highlight>
                <a:latin typeface="Calibri"/>
                <a:ea typeface="Calibri"/>
                <a:cs typeface="Calibri"/>
                <a:sym typeface="Calibri"/>
              </a:rPr>
              <a:t> project concerns the study of waste carried by the sea on the Trieste coast. Everybody can lend a hand to research: just take the photo in 9 points of the Trieste coast and share it with the community.</a:t>
            </a:r>
            <a:endParaRPr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87" name="Google Shape;287;p41"/>
          <p:cNvSpPr txBox="1"/>
          <p:nvPr/>
        </p:nvSpPr>
        <p:spPr>
          <a:xfrm>
            <a:off x="336247" y="558203"/>
            <a:ext cx="1556425" cy="1142429"/>
          </a:xfrm>
          <a:prstGeom prst="rect">
            <a:avLst/>
          </a:prstGeom>
          <a:noFill/>
          <a:ln>
            <a:noFill/>
          </a:ln>
        </p:spPr>
        <p:txBody>
          <a:bodyPr anchorCtr="0" anchor="t" bIns="0" lIns="0" spcFirstLastPara="1" rIns="0" wrap="square" tIns="9525">
            <a:spAutoFit/>
          </a:bodyPr>
          <a:lstStyle/>
          <a:p>
            <a:pPr indent="-146685" lvl="0" marL="158750" marR="5080" rtl="0" algn="ctr">
              <a:lnSpc>
                <a:spcPct val="101099"/>
              </a:lnSpc>
              <a:spcBef>
                <a:spcPts val="0"/>
              </a:spcBef>
              <a:spcAft>
                <a:spcPts val="0"/>
              </a:spcAft>
              <a:buNone/>
            </a:pPr>
            <a:r>
              <a:rPr b="1" i="0" lang="en-US" sz="2400" u="none" cap="none" strike="noStrike">
                <a:solidFill>
                  <a:srgbClr val="FFFFFF"/>
                </a:solidFill>
                <a:latin typeface="Arial"/>
                <a:ea typeface="Arial"/>
                <a:cs typeface="Arial"/>
                <a:sym typeface="Arial"/>
              </a:rPr>
              <a:t>#LEC </a:t>
            </a:r>
            <a:endParaRPr/>
          </a:p>
          <a:p>
            <a:pPr indent="-146685" lvl="0" marL="158750" marR="5080" rtl="0" algn="ctr">
              <a:lnSpc>
                <a:spcPct val="101099"/>
              </a:lnSpc>
              <a:spcBef>
                <a:spcPts val="75"/>
              </a:spcBef>
              <a:spcAft>
                <a:spcPts val="0"/>
              </a:spcAft>
              <a:buNone/>
            </a:pPr>
            <a:r>
              <a:rPr b="1" i="0" lang="en-US" sz="2400" u="none" cap="none" strike="noStrike">
                <a:solidFill>
                  <a:srgbClr val="FFFFFF"/>
                </a:solidFill>
                <a:latin typeface="Arial"/>
                <a:ea typeface="Arial"/>
                <a:cs typeface="Arial"/>
                <a:sym typeface="Arial"/>
              </a:rPr>
              <a:t>Trieste  </a:t>
            </a:r>
            <a:endParaRPr b="1" i="0" sz="2400" u="none" cap="none" strike="noStrike">
              <a:solidFill>
                <a:srgbClr val="FFFFFF"/>
              </a:solidFill>
              <a:latin typeface="Arial"/>
              <a:ea typeface="Arial"/>
              <a:cs typeface="Arial"/>
              <a:sym typeface="Arial"/>
            </a:endParaRPr>
          </a:p>
          <a:p>
            <a:pPr indent="-146685" lvl="0" marL="158750" marR="5080" rtl="0" algn="ctr">
              <a:lnSpc>
                <a:spcPct val="101099"/>
              </a:lnSpc>
              <a:spcBef>
                <a:spcPts val="75"/>
              </a:spcBef>
              <a:spcAft>
                <a:spcPts val="0"/>
              </a:spcAft>
              <a:buNone/>
            </a:pPr>
            <a:r>
              <a:rPr b="1" i="0" lang="en-US" sz="2400" u="none" cap="none" strike="noStrike">
                <a:solidFill>
                  <a:srgbClr val="FFFFFF"/>
                </a:solidFill>
                <a:latin typeface="Arial"/>
                <a:ea typeface="Arial"/>
                <a:cs typeface="Arial"/>
                <a:sym typeface="Arial"/>
              </a:rPr>
              <a:t>Italy</a:t>
            </a:r>
            <a:endParaRPr b="0" i="0" sz="2400" u="none" cap="none" strike="noStrike">
              <a:solidFill>
                <a:srgbClr val="000000"/>
              </a:solidFill>
              <a:latin typeface="Arial"/>
              <a:ea typeface="Arial"/>
              <a:cs typeface="Arial"/>
              <a:sym typeface="Arial"/>
            </a:endParaRPr>
          </a:p>
        </p:txBody>
      </p:sp>
      <p:pic>
        <p:nvPicPr>
          <p:cNvPr id="288" name="Google Shape;288;p41"/>
          <p:cNvPicPr preferRelativeResize="0"/>
          <p:nvPr/>
        </p:nvPicPr>
        <p:blipFill rotWithShape="1">
          <a:blip r:embed="rId3">
            <a:alphaModFix/>
          </a:blip>
          <a:srcRect b="0" l="0" r="0" t="0"/>
          <a:stretch/>
        </p:blipFill>
        <p:spPr>
          <a:xfrm>
            <a:off x="336246" y="2139884"/>
            <a:ext cx="4185101" cy="3136679"/>
          </a:xfrm>
          <a:prstGeom prst="rect">
            <a:avLst/>
          </a:prstGeom>
          <a:noFill/>
          <a:ln>
            <a:noFill/>
          </a:ln>
        </p:spPr>
      </p:pic>
      <p:pic>
        <p:nvPicPr>
          <p:cNvPr descr="Obraz zawierający tekst, kilka&#10;&#10;Opis wygenerowany automatycznie" id="289" name="Google Shape;289;p41"/>
          <p:cNvPicPr preferRelativeResize="0"/>
          <p:nvPr/>
        </p:nvPicPr>
        <p:blipFill rotWithShape="1">
          <a:blip r:embed="rId4">
            <a:alphaModFix/>
          </a:blip>
          <a:srcRect b="2628" l="21948" r="8259" t="-2628"/>
          <a:stretch/>
        </p:blipFill>
        <p:spPr>
          <a:xfrm>
            <a:off x="6733424" y="308109"/>
            <a:ext cx="4022803" cy="3242246"/>
          </a:xfrm>
          <a:prstGeom prst="rect">
            <a:avLst/>
          </a:prstGeom>
          <a:noFill/>
          <a:ln>
            <a:noFill/>
          </a:ln>
        </p:spPr>
      </p:pic>
      <p:sp>
        <p:nvSpPr>
          <p:cNvPr id="290" name="Google Shape;290;p41"/>
          <p:cNvSpPr txBox="1"/>
          <p:nvPr/>
        </p:nvSpPr>
        <p:spPr>
          <a:xfrm>
            <a:off x="10905375" y="3693575"/>
            <a:ext cx="4536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000" u="none" cap="none" strike="noStrike">
                <a:solidFill>
                  <a:srgbClr val="00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291" name="Google Shape;291;p41"/>
          <p:cNvSpPr txBox="1"/>
          <p:nvPr/>
        </p:nvSpPr>
        <p:spPr>
          <a:xfrm>
            <a:off x="4825725" y="3693575"/>
            <a:ext cx="7118700" cy="762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1" i="0" lang="en-US" sz="2500" u="none" cap="none" strike="noStrike">
                <a:solidFill>
                  <a:schemeClr val="dk1"/>
                </a:solidFill>
                <a:latin typeface="Calibri"/>
                <a:ea typeface="Calibri"/>
                <a:cs typeface="Calibri"/>
                <a:sym typeface="Calibri"/>
              </a:rPr>
              <a:t>Labour market conferences – by students for students</a:t>
            </a:r>
            <a:r>
              <a:rPr b="1" lang="en-US" sz="1900">
                <a:solidFill>
                  <a:schemeClr val="dk1"/>
                </a:solidFill>
                <a:latin typeface="Calibri"/>
                <a:ea typeface="Calibri"/>
                <a:cs typeface="Calibri"/>
                <a:sym typeface="Calibri"/>
              </a:rPr>
              <a:t> </a:t>
            </a:r>
            <a:endParaRPr b="1" sz="1900">
              <a:solidFill>
                <a:schemeClr val="dk1"/>
              </a:solidFill>
              <a:latin typeface="Calibri"/>
              <a:ea typeface="Calibri"/>
              <a:cs typeface="Calibri"/>
              <a:sym typeface="Calibri"/>
            </a:endParaRPr>
          </a:p>
        </p:txBody>
      </p:sp>
      <p:pic>
        <p:nvPicPr>
          <p:cNvPr descr="Obraz zawierający mapa&#10;&#10;Opis wygenerowany automatycznie" id="292" name="Google Shape;292;p41"/>
          <p:cNvPicPr preferRelativeResize="0"/>
          <p:nvPr/>
        </p:nvPicPr>
        <p:blipFill rotWithShape="1">
          <a:blip r:embed="rId5">
            <a:alphaModFix/>
          </a:blip>
          <a:srcRect b="0" l="0" r="0" t="0"/>
          <a:stretch/>
        </p:blipFill>
        <p:spPr>
          <a:xfrm>
            <a:off x="2374973" y="308098"/>
            <a:ext cx="3228758" cy="2283100"/>
          </a:xfrm>
          <a:prstGeom prst="rect">
            <a:avLst/>
          </a:prstGeom>
          <a:noFill/>
          <a:ln>
            <a:noFill/>
          </a:ln>
        </p:spPr>
      </p:pic>
      <p:sp>
        <p:nvSpPr>
          <p:cNvPr id="293" name="Google Shape;293;p41"/>
          <p:cNvSpPr/>
          <p:nvPr/>
        </p:nvSpPr>
        <p:spPr>
          <a:xfrm>
            <a:off x="149043" y="192641"/>
            <a:ext cx="1593215" cy="1597025"/>
          </a:xfrm>
          <a:custGeom>
            <a:rect b="b" l="l" r="r" t="t"/>
            <a:pathLst>
              <a:path extrusionOk="0" h="1597025" w="1593214">
                <a:moveTo>
                  <a:pt x="818968" y="0"/>
                </a:moveTo>
                <a:lnTo>
                  <a:pt x="773666" y="0"/>
                </a:lnTo>
                <a:lnTo>
                  <a:pt x="728424" y="2566"/>
                </a:lnTo>
                <a:lnTo>
                  <a:pt x="683359" y="7700"/>
                </a:lnTo>
                <a:lnTo>
                  <a:pt x="638588" y="15401"/>
                </a:lnTo>
                <a:lnTo>
                  <a:pt x="594230" y="25668"/>
                </a:lnTo>
                <a:lnTo>
                  <a:pt x="550402" y="38502"/>
                </a:lnTo>
                <a:lnTo>
                  <a:pt x="507222" y="53904"/>
                </a:lnTo>
                <a:lnTo>
                  <a:pt x="464808" y="71872"/>
                </a:lnTo>
                <a:lnTo>
                  <a:pt x="423279" y="92407"/>
                </a:lnTo>
                <a:lnTo>
                  <a:pt x="382751" y="115508"/>
                </a:lnTo>
                <a:lnTo>
                  <a:pt x="343342" y="141177"/>
                </a:lnTo>
                <a:lnTo>
                  <a:pt x="305171" y="169412"/>
                </a:lnTo>
                <a:lnTo>
                  <a:pt x="268356" y="200215"/>
                </a:lnTo>
                <a:lnTo>
                  <a:pt x="233013" y="233584"/>
                </a:lnTo>
                <a:lnTo>
                  <a:pt x="199726" y="269016"/>
                </a:lnTo>
                <a:lnTo>
                  <a:pt x="168999" y="305924"/>
                </a:lnTo>
                <a:lnTo>
                  <a:pt x="140832" y="344192"/>
                </a:lnTo>
                <a:lnTo>
                  <a:pt x="115226" y="383699"/>
                </a:lnTo>
                <a:lnTo>
                  <a:pt x="92181" y="424329"/>
                </a:lnTo>
                <a:lnTo>
                  <a:pt x="71696" y="465963"/>
                </a:lnTo>
                <a:lnTo>
                  <a:pt x="53772" y="508483"/>
                </a:lnTo>
                <a:lnTo>
                  <a:pt x="38408" y="551771"/>
                </a:lnTo>
                <a:lnTo>
                  <a:pt x="25605" y="595709"/>
                </a:lnTo>
                <a:lnTo>
                  <a:pt x="15363" y="640178"/>
                </a:lnTo>
                <a:lnTo>
                  <a:pt x="7681" y="685061"/>
                </a:lnTo>
                <a:lnTo>
                  <a:pt x="2560" y="730240"/>
                </a:lnTo>
                <a:lnTo>
                  <a:pt x="0" y="775595"/>
                </a:lnTo>
                <a:lnTo>
                  <a:pt x="0" y="821010"/>
                </a:lnTo>
                <a:lnTo>
                  <a:pt x="2560" y="866365"/>
                </a:lnTo>
                <a:lnTo>
                  <a:pt x="7681" y="911543"/>
                </a:lnTo>
                <a:lnTo>
                  <a:pt x="15363" y="956426"/>
                </a:lnTo>
                <a:lnTo>
                  <a:pt x="25605" y="1000895"/>
                </a:lnTo>
                <a:lnTo>
                  <a:pt x="38408" y="1044833"/>
                </a:lnTo>
                <a:lnTo>
                  <a:pt x="53772" y="1088121"/>
                </a:lnTo>
                <a:lnTo>
                  <a:pt x="71696" y="1130641"/>
                </a:lnTo>
                <a:lnTo>
                  <a:pt x="92181" y="1172275"/>
                </a:lnTo>
                <a:lnTo>
                  <a:pt x="115226" y="1212905"/>
                </a:lnTo>
                <a:lnTo>
                  <a:pt x="140832" y="1252413"/>
                </a:lnTo>
                <a:lnTo>
                  <a:pt x="168999" y="1290680"/>
                </a:lnTo>
                <a:lnTo>
                  <a:pt x="199726" y="1327589"/>
                </a:lnTo>
                <a:lnTo>
                  <a:pt x="233013" y="1363020"/>
                </a:lnTo>
                <a:lnTo>
                  <a:pt x="268356" y="1396391"/>
                </a:lnTo>
                <a:lnTo>
                  <a:pt x="305171" y="1427195"/>
                </a:lnTo>
                <a:lnTo>
                  <a:pt x="343342" y="1455431"/>
                </a:lnTo>
                <a:lnTo>
                  <a:pt x="382751" y="1481101"/>
                </a:lnTo>
                <a:lnTo>
                  <a:pt x="423279" y="1504204"/>
                </a:lnTo>
                <a:lnTo>
                  <a:pt x="464808" y="1524739"/>
                </a:lnTo>
                <a:lnTo>
                  <a:pt x="507222" y="1542708"/>
                </a:lnTo>
                <a:lnTo>
                  <a:pt x="550402" y="1558110"/>
                </a:lnTo>
                <a:lnTo>
                  <a:pt x="594230" y="1570945"/>
                </a:lnTo>
                <a:lnTo>
                  <a:pt x="638588" y="1581213"/>
                </a:lnTo>
                <a:lnTo>
                  <a:pt x="683359" y="1588914"/>
                </a:lnTo>
                <a:lnTo>
                  <a:pt x="728424" y="1594048"/>
                </a:lnTo>
                <a:lnTo>
                  <a:pt x="773666" y="1596615"/>
                </a:lnTo>
                <a:lnTo>
                  <a:pt x="818968" y="1596615"/>
                </a:lnTo>
                <a:lnTo>
                  <a:pt x="864210" y="1594048"/>
                </a:lnTo>
                <a:lnTo>
                  <a:pt x="909276" y="1588914"/>
                </a:lnTo>
                <a:lnTo>
                  <a:pt x="954047" y="1581213"/>
                </a:lnTo>
                <a:lnTo>
                  <a:pt x="998406" y="1570945"/>
                </a:lnTo>
                <a:lnTo>
                  <a:pt x="1042234" y="1558110"/>
                </a:lnTo>
                <a:lnTo>
                  <a:pt x="1085414" y="1542708"/>
                </a:lnTo>
                <a:lnTo>
                  <a:pt x="1127829" y="1524739"/>
                </a:lnTo>
                <a:lnTo>
                  <a:pt x="1169359" y="1504204"/>
                </a:lnTo>
                <a:lnTo>
                  <a:pt x="1209888" y="1481101"/>
                </a:lnTo>
                <a:lnTo>
                  <a:pt x="1249298" y="1455431"/>
                </a:lnTo>
                <a:lnTo>
                  <a:pt x="1287470" y="1427195"/>
                </a:lnTo>
                <a:lnTo>
                  <a:pt x="1324287" y="1396391"/>
                </a:lnTo>
                <a:lnTo>
                  <a:pt x="1359630" y="1363020"/>
                </a:lnTo>
                <a:lnTo>
                  <a:pt x="1392917" y="1327589"/>
                </a:lnTo>
                <a:lnTo>
                  <a:pt x="1423643" y="1290680"/>
                </a:lnTo>
                <a:lnTo>
                  <a:pt x="1451808" y="1252413"/>
                </a:lnTo>
                <a:lnTo>
                  <a:pt x="1477413" y="1212905"/>
                </a:lnTo>
                <a:lnTo>
                  <a:pt x="1500457" y="1172275"/>
                </a:lnTo>
                <a:lnTo>
                  <a:pt x="1520941" y="1130641"/>
                </a:lnTo>
                <a:lnTo>
                  <a:pt x="1538864" y="1088121"/>
                </a:lnTo>
                <a:lnTo>
                  <a:pt x="1554227" y="1044833"/>
                </a:lnTo>
                <a:lnTo>
                  <a:pt x="1567030" y="1000895"/>
                </a:lnTo>
                <a:lnTo>
                  <a:pt x="1577272" y="956426"/>
                </a:lnTo>
                <a:lnTo>
                  <a:pt x="1584953" y="911543"/>
                </a:lnTo>
                <a:lnTo>
                  <a:pt x="1590074" y="866365"/>
                </a:lnTo>
                <a:lnTo>
                  <a:pt x="1592635" y="821010"/>
                </a:lnTo>
                <a:lnTo>
                  <a:pt x="1592635" y="775595"/>
                </a:lnTo>
                <a:lnTo>
                  <a:pt x="1590074" y="730240"/>
                </a:lnTo>
                <a:lnTo>
                  <a:pt x="1584953" y="685061"/>
                </a:lnTo>
                <a:lnTo>
                  <a:pt x="1577272" y="640178"/>
                </a:lnTo>
                <a:lnTo>
                  <a:pt x="1567030" y="595709"/>
                </a:lnTo>
                <a:lnTo>
                  <a:pt x="1554227" y="551771"/>
                </a:lnTo>
                <a:lnTo>
                  <a:pt x="1538864" y="508483"/>
                </a:lnTo>
                <a:lnTo>
                  <a:pt x="1520941" y="465963"/>
                </a:lnTo>
                <a:lnTo>
                  <a:pt x="1500457" y="424329"/>
                </a:lnTo>
                <a:lnTo>
                  <a:pt x="1477413" y="383699"/>
                </a:lnTo>
                <a:lnTo>
                  <a:pt x="1451808" y="344192"/>
                </a:lnTo>
                <a:lnTo>
                  <a:pt x="1423643" y="305924"/>
                </a:lnTo>
                <a:lnTo>
                  <a:pt x="1392917" y="269016"/>
                </a:lnTo>
                <a:lnTo>
                  <a:pt x="1359630" y="233584"/>
                </a:lnTo>
                <a:lnTo>
                  <a:pt x="1324287" y="200215"/>
                </a:lnTo>
                <a:lnTo>
                  <a:pt x="1287470" y="169412"/>
                </a:lnTo>
                <a:lnTo>
                  <a:pt x="1249298" y="141177"/>
                </a:lnTo>
                <a:lnTo>
                  <a:pt x="1209888" y="115508"/>
                </a:lnTo>
                <a:lnTo>
                  <a:pt x="1169359" y="92407"/>
                </a:lnTo>
                <a:lnTo>
                  <a:pt x="1127829" y="71872"/>
                </a:lnTo>
                <a:lnTo>
                  <a:pt x="1085414" y="53904"/>
                </a:lnTo>
                <a:lnTo>
                  <a:pt x="1042234" y="38502"/>
                </a:lnTo>
                <a:lnTo>
                  <a:pt x="998406" y="25668"/>
                </a:lnTo>
                <a:lnTo>
                  <a:pt x="954047" y="15401"/>
                </a:lnTo>
                <a:lnTo>
                  <a:pt x="909276" y="7700"/>
                </a:lnTo>
                <a:lnTo>
                  <a:pt x="864210" y="2566"/>
                </a:lnTo>
                <a:lnTo>
                  <a:pt x="818968" y="0"/>
                </a:lnTo>
                <a:close/>
              </a:path>
            </a:pathLst>
          </a:custGeom>
          <a:solidFill>
            <a:srgbClr val="EB0C8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4" name="Google Shape;294;p41"/>
          <p:cNvSpPr txBox="1"/>
          <p:nvPr/>
        </p:nvSpPr>
        <p:spPr>
          <a:xfrm>
            <a:off x="476067" y="388103"/>
            <a:ext cx="939300" cy="1104600"/>
          </a:xfrm>
          <a:prstGeom prst="rect">
            <a:avLst/>
          </a:prstGeom>
          <a:noFill/>
          <a:ln>
            <a:noFill/>
          </a:ln>
        </p:spPr>
        <p:txBody>
          <a:bodyPr anchorCtr="0" anchor="t" bIns="0" lIns="0" spcFirstLastPara="1" rIns="0" wrap="square" tIns="15225">
            <a:spAutoFit/>
          </a:bodyPr>
          <a:lstStyle/>
          <a:p>
            <a:pPr indent="153035" lvl="0" marL="12700" marR="5080" rtl="0" algn="l">
              <a:lnSpc>
                <a:spcPct val="124399"/>
              </a:lnSpc>
              <a:spcBef>
                <a:spcPts val="0"/>
              </a:spcBef>
              <a:spcAft>
                <a:spcPts val="0"/>
              </a:spcAft>
              <a:buNone/>
            </a:pPr>
            <a:r>
              <a:rPr b="1" i="0" lang="en-US" sz="2000" u="none" cap="none" strike="noStrike">
                <a:solidFill>
                  <a:srgbClr val="FFFFFF"/>
                </a:solidFill>
                <a:latin typeface="Arial"/>
                <a:ea typeface="Arial"/>
                <a:cs typeface="Arial"/>
                <a:sym typeface="Arial"/>
              </a:rPr>
              <a:t>#LEC</a:t>
            </a:r>
            <a:endParaRPr sz="2000"/>
          </a:p>
          <a:p>
            <a:pPr indent="153035" lvl="0" marL="12700" marR="5080" rtl="0" algn="l">
              <a:lnSpc>
                <a:spcPct val="124399"/>
              </a:lnSpc>
              <a:spcBef>
                <a:spcPts val="120"/>
              </a:spcBef>
              <a:spcAft>
                <a:spcPts val="0"/>
              </a:spcAft>
              <a:buNone/>
            </a:pPr>
            <a:r>
              <a:rPr b="1" i="0" lang="en-US" sz="2000" u="none" cap="none" strike="noStrike">
                <a:solidFill>
                  <a:srgbClr val="FFFFFF"/>
                </a:solidFill>
                <a:latin typeface="Arial"/>
                <a:ea typeface="Arial"/>
                <a:cs typeface="Arial"/>
                <a:sym typeface="Arial"/>
              </a:rPr>
              <a:t>Łódź  Poland</a:t>
            </a:r>
            <a:endParaRPr b="0" i="0" sz="2000" u="none" cap="none" strike="noStrike">
              <a:solidFill>
                <a:srgbClr val="000000"/>
              </a:solidFill>
              <a:latin typeface="Arial"/>
              <a:ea typeface="Arial"/>
              <a:cs typeface="Arial"/>
              <a:sym typeface="Arial"/>
            </a:endParaRPr>
          </a:p>
        </p:txBody>
      </p:sp>
      <p:sp>
        <p:nvSpPr>
          <p:cNvPr id="295" name="Google Shape;295;p41"/>
          <p:cNvSpPr txBox="1"/>
          <p:nvPr/>
        </p:nvSpPr>
        <p:spPr>
          <a:xfrm>
            <a:off x="5441125" y="4455875"/>
            <a:ext cx="6179400" cy="1957800"/>
          </a:xfrm>
          <a:prstGeom prst="rect">
            <a:avLst/>
          </a:prstGeom>
          <a:noFill/>
          <a:ln>
            <a:noFill/>
          </a:ln>
        </p:spPr>
        <p:txBody>
          <a:bodyPr anchorCtr="0" anchor="t" bIns="91425" lIns="91425" spcFirstLastPara="1" rIns="91425" wrap="square" tIns="91425">
            <a:spAutoFit/>
          </a:bodyPr>
          <a:lstStyle/>
          <a:p>
            <a:pPr indent="-342900" lvl="0" marL="342900" rtl="0" algn="just">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1000 collected and analyzed questionnaires</a:t>
            </a:r>
            <a:endParaRPr sz="2000">
              <a:solidFill>
                <a:schemeClr val="dk1"/>
              </a:solidFill>
              <a:latin typeface="Calibri"/>
              <a:ea typeface="Calibri"/>
              <a:cs typeface="Calibri"/>
              <a:sym typeface="Calibri"/>
            </a:endParaRPr>
          </a:p>
          <a:p>
            <a:pPr indent="-342900" lvl="0" marL="342900" rtl="0" algn="just">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1 online conference / 1 face-to-face (primary school)</a:t>
            </a:r>
            <a:endParaRPr sz="1800">
              <a:solidFill>
                <a:schemeClr val="dk1"/>
              </a:solidFill>
              <a:latin typeface="Calibri"/>
              <a:ea typeface="Calibri"/>
              <a:cs typeface="Calibri"/>
              <a:sym typeface="Calibri"/>
            </a:endParaRPr>
          </a:p>
          <a:p>
            <a:pPr indent="-342900" lvl="0" marL="342900" rtl="0" algn="just">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100 workshop participants </a:t>
            </a:r>
            <a:endParaRPr sz="1800">
              <a:solidFill>
                <a:schemeClr val="dk1"/>
              </a:solidFill>
              <a:latin typeface="Calibri"/>
              <a:ea typeface="Calibri"/>
              <a:cs typeface="Calibri"/>
              <a:sym typeface="Calibri"/>
            </a:endParaRPr>
          </a:p>
          <a:p>
            <a:pPr indent="-342900" lvl="0" marL="342900" rtl="0" algn="just">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560 views of the conference on Youtube</a:t>
            </a:r>
            <a:endParaRPr sz="1800">
              <a:solidFill>
                <a:schemeClr val="dk1"/>
              </a:solidFill>
              <a:latin typeface="Calibri"/>
              <a:ea typeface="Calibri"/>
              <a:cs typeface="Calibri"/>
              <a:sym typeface="Calibri"/>
            </a:endParaRPr>
          </a:p>
          <a:p>
            <a:pPr indent="-342900" lvl="0" marL="342900" rtl="0" algn="just">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7 interviews in various media after the conference</a:t>
            </a:r>
            <a:endParaRPr sz="1800">
              <a:solidFill>
                <a:schemeClr val="dk1"/>
              </a:solidFill>
              <a:latin typeface="Calibri"/>
              <a:ea typeface="Calibri"/>
              <a:cs typeface="Calibri"/>
              <a:sym typeface="Calibri"/>
            </a:endParaRPr>
          </a:p>
          <a:p>
            <a:pPr indent="-342900" lvl="0" marL="342900" rtl="0" algn="just">
              <a:lnSpc>
                <a:spcPct val="90000"/>
              </a:lnSpc>
              <a:spcBef>
                <a:spcPts val="0"/>
              </a:spcBef>
              <a:spcAft>
                <a:spcPts val="0"/>
              </a:spcAft>
              <a:buClr>
                <a:schemeClr val="dk1"/>
              </a:buClr>
              <a:buSzPts val="1800"/>
              <a:buFont typeface="Calibri"/>
              <a:buChar char="•"/>
            </a:pPr>
            <a:r>
              <a:rPr lang="en-US" sz="2000">
                <a:solidFill>
                  <a:schemeClr val="dk1"/>
                </a:solidFill>
                <a:latin typeface="Calibri"/>
                <a:ea typeface="Calibri"/>
                <a:cs typeface="Calibri"/>
                <a:sym typeface="Calibri"/>
              </a:rPr>
              <a:t>10 June 2021 – Digital Youth Forum!</a:t>
            </a:r>
            <a:br>
              <a:rPr lang="en-US" sz="2000">
                <a:solidFill>
                  <a:schemeClr val="dk1"/>
                </a:solidFill>
                <a:latin typeface="Times New Roman"/>
                <a:ea typeface="Times New Roman"/>
                <a:cs typeface="Times New Roman"/>
                <a:sym typeface="Times New Roman"/>
              </a:rPr>
            </a:br>
            <a:endParaRPr sz="1800">
              <a:solidFill>
                <a:schemeClr val="dk1"/>
              </a:solidFill>
              <a:latin typeface="Calibri"/>
              <a:ea typeface="Calibri"/>
              <a:cs typeface="Calibri"/>
              <a:sym typeface="Calibri"/>
            </a:endParaRPr>
          </a:p>
        </p:txBody>
      </p:sp>
      <p:sp>
        <p:nvSpPr>
          <p:cNvPr id="296" name="Google Shape;296;p41"/>
          <p:cNvSpPr txBox="1"/>
          <p:nvPr/>
        </p:nvSpPr>
        <p:spPr>
          <a:xfrm>
            <a:off x="247650" y="5276575"/>
            <a:ext cx="4273800" cy="932700"/>
          </a:xfrm>
          <a:prstGeom prst="rect">
            <a:avLst/>
          </a:prstGeom>
          <a:noFill/>
          <a:ln>
            <a:noFill/>
          </a:ln>
        </p:spPr>
        <p:txBody>
          <a:bodyPr anchorCtr="0" anchor="t" bIns="91425" lIns="91425" spcFirstLastPara="1" rIns="91425" wrap="square" tIns="91425">
            <a:spAutoFit/>
          </a:bodyPr>
          <a:lstStyle/>
          <a:p>
            <a:pPr indent="-342900" lvl="0" marL="342900" rtl="0" algn="just">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41 Instagram posts</a:t>
            </a:r>
            <a:endParaRPr sz="1800">
              <a:solidFill>
                <a:schemeClr val="dk1"/>
              </a:solidFill>
              <a:latin typeface="Calibri"/>
              <a:ea typeface="Calibri"/>
              <a:cs typeface="Calibri"/>
              <a:sym typeface="Calibri"/>
            </a:endParaRPr>
          </a:p>
          <a:p>
            <a:pPr indent="-342900" lvl="0" marL="342900" rtl="0" algn="just">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7 interviews with entrepreneurs c</a:t>
            </a:r>
            <a:r>
              <a:rPr lang="en-US" sz="1800">
                <a:solidFill>
                  <a:schemeClr val="dk1"/>
                </a:solidFill>
                <a:latin typeface="Calibri"/>
                <a:ea typeface="Calibri"/>
                <a:cs typeface="Calibri"/>
                <a:sym typeface="Calibri"/>
              </a:rPr>
              <a:t>onducted by children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42"/>
          <p:cNvPicPr preferRelativeResize="0"/>
          <p:nvPr/>
        </p:nvPicPr>
        <p:blipFill rotWithShape="1">
          <a:blip r:embed="rId3">
            <a:alphaModFix/>
          </a:blip>
          <a:srcRect b="0" l="0" r="0" t="0"/>
          <a:stretch/>
        </p:blipFill>
        <p:spPr>
          <a:xfrm>
            <a:off x="6788157" y="475831"/>
            <a:ext cx="2303898" cy="4469907"/>
          </a:xfrm>
          <a:prstGeom prst="rect">
            <a:avLst/>
          </a:prstGeom>
          <a:noFill/>
          <a:ln>
            <a:noFill/>
          </a:ln>
        </p:spPr>
      </p:pic>
      <p:pic>
        <p:nvPicPr>
          <p:cNvPr id="302" name="Google Shape;302;p42"/>
          <p:cNvPicPr preferRelativeResize="0"/>
          <p:nvPr/>
        </p:nvPicPr>
        <p:blipFill rotWithShape="1">
          <a:blip r:embed="rId4">
            <a:alphaModFix/>
          </a:blip>
          <a:srcRect b="0" l="0" r="0" t="0"/>
          <a:stretch/>
        </p:blipFill>
        <p:spPr>
          <a:xfrm>
            <a:off x="7304722" y="3555361"/>
            <a:ext cx="4398726" cy="2918782"/>
          </a:xfrm>
          <a:prstGeom prst="rect">
            <a:avLst/>
          </a:prstGeom>
          <a:noFill/>
          <a:ln>
            <a:noFill/>
          </a:ln>
        </p:spPr>
      </p:pic>
      <p:sp>
        <p:nvSpPr>
          <p:cNvPr id="303" name="Google Shape;303;p42"/>
          <p:cNvSpPr txBox="1"/>
          <p:nvPr>
            <p:ph idx="12" type="sldNum"/>
          </p:nvPr>
        </p:nvSpPr>
        <p:spPr>
          <a:xfrm>
            <a:off x="11544909" y="6145623"/>
            <a:ext cx="523875" cy="2286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descr="Kuva, joka sisältää kohteen teksti&#10;&#10;Kuvaus luotu automaattisesti" id="304" name="Google Shape;304;p42"/>
          <p:cNvPicPr preferRelativeResize="0"/>
          <p:nvPr/>
        </p:nvPicPr>
        <p:blipFill rotWithShape="1">
          <a:blip r:embed="rId5">
            <a:alphaModFix/>
          </a:blip>
          <a:srcRect b="0" l="0" r="0" t="0"/>
          <a:stretch/>
        </p:blipFill>
        <p:spPr>
          <a:xfrm rot="5400000">
            <a:off x="3802326" y="1340688"/>
            <a:ext cx="3277450" cy="2458073"/>
          </a:xfrm>
          <a:prstGeom prst="rect">
            <a:avLst/>
          </a:prstGeom>
          <a:noFill/>
          <a:ln>
            <a:noFill/>
          </a:ln>
        </p:spPr>
      </p:pic>
      <p:pic>
        <p:nvPicPr>
          <p:cNvPr descr="Kuva, joka sisältää kohteen teksti, seinä, sisä&#10;&#10;Kuvaus luotu automaattisesti" id="305" name="Google Shape;305;p42"/>
          <p:cNvPicPr preferRelativeResize="0"/>
          <p:nvPr/>
        </p:nvPicPr>
        <p:blipFill rotWithShape="1">
          <a:blip r:embed="rId6">
            <a:alphaModFix/>
          </a:blip>
          <a:srcRect b="4840" l="29537" r="-605" t="11563"/>
          <a:stretch/>
        </p:blipFill>
        <p:spPr>
          <a:xfrm rot="5400000">
            <a:off x="1803152" y="1917671"/>
            <a:ext cx="2434137" cy="2147442"/>
          </a:xfrm>
          <a:prstGeom prst="rect">
            <a:avLst/>
          </a:prstGeom>
          <a:noFill/>
          <a:ln>
            <a:noFill/>
          </a:ln>
        </p:spPr>
      </p:pic>
      <p:pic>
        <p:nvPicPr>
          <p:cNvPr descr="Kuva, joka sisältää kohteen teksti&#10;&#10;Kuvaus luotu automaattisesti" id="306" name="Google Shape;306;p42"/>
          <p:cNvPicPr preferRelativeResize="0"/>
          <p:nvPr/>
        </p:nvPicPr>
        <p:blipFill rotWithShape="1">
          <a:blip r:embed="rId7">
            <a:alphaModFix/>
          </a:blip>
          <a:srcRect b="0" l="0" r="0" t="0"/>
          <a:stretch/>
        </p:blipFill>
        <p:spPr>
          <a:xfrm>
            <a:off x="9106929" y="1328670"/>
            <a:ext cx="2998453" cy="2254419"/>
          </a:xfrm>
          <a:prstGeom prst="rect">
            <a:avLst/>
          </a:prstGeom>
          <a:noFill/>
          <a:ln>
            <a:noFill/>
          </a:ln>
        </p:spPr>
      </p:pic>
      <p:pic>
        <p:nvPicPr>
          <p:cNvPr descr="Kuva, joka sisältää kohteen teksti&#10;&#10;Kuvaus luotu automaattisesti" id="307" name="Google Shape;307;p42"/>
          <p:cNvPicPr preferRelativeResize="0"/>
          <p:nvPr/>
        </p:nvPicPr>
        <p:blipFill rotWithShape="1">
          <a:blip r:embed="rId8">
            <a:alphaModFix/>
          </a:blip>
          <a:srcRect b="0" l="0" r="0" t="0"/>
          <a:stretch/>
        </p:blipFill>
        <p:spPr>
          <a:xfrm>
            <a:off x="225491" y="1849767"/>
            <a:ext cx="1661827" cy="2283243"/>
          </a:xfrm>
          <a:prstGeom prst="rect">
            <a:avLst/>
          </a:prstGeom>
          <a:noFill/>
          <a:ln>
            <a:noFill/>
          </a:ln>
        </p:spPr>
      </p:pic>
      <p:pic>
        <p:nvPicPr>
          <p:cNvPr id="308" name="Google Shape;308;p42"/>
          <p:cNvPicPr preferRelativeResize="0"/>
          <p:nvPr/>
        </p:nvPicPr>
        <p:blipFill rotWithShape="1">
          <a:blip r:embed="rId9">
            <a:alphaModFix/>
          </a:blip>
          <a:srcRect b="0" l="0" r="0" t="0"/>
          <a:stretch/>
        </p:blipFill>
        <p:spPr>
          <a:xfrm>
            <a:off x="678674" y="4323082"/>
            <a:ext cx="3097799" cy="2070093"/>
          </a:xfrm>
          <a:prstGeom prst="rect">
            <a:avLst/>
          </a:prstGeom>
          <a:noFill/>
          <a:ln>
            <a:noFill/>
          </a:ln>
        </p:spPr>
      </p:pic>
      <p:pic>
        <p:nvPicPr>
          <p:cNvPr id="309" name="Google Shape;309;p42"/>
          <p:cNvPicPr preferRelativeResize="0"/>
          <p:nvPr/>
        </p:nvPicPr>
        <p:blipFill rotWithShape="1">
          <a:blip r:embed="rId10">
            <a:alphaModFix/>
          </a:blip>
          <a:srcRect b="0" l="0" r="0" t="0"/>
          <a:stretch/>
        </p:blipFill>
        <p:spPr>
          <a:xfrm>
            <a:off x="4367196" y="4323085"/>
            <a:ext cx="2147700" cy="1822550"/>
          </a:xfrm>
          <a:prstGeom prst="rect">
            <a:avLst/>
          </a:prstGeom>
          <a:noFill/>
          <a:ln>
            <a:noFill/>
          </a:ln>
        </p:spPr>
      </p:pic>
      <p:cxnSp>
        <p:nvCxnSpPr>
          <p:cNvPr id="310" name="Google Shape;310;p42"/>
          <p:cNvCxnSpPr/>
          <p:nvPr/>
        </p:nvCxnSpPr>
        <p:spPr>
          <a:xfrm flipH="1" rot="10800000">
            <a:off x="8682182" y="2984764"/>
            <a:ext cx="424800" cy="358800"/>
          </a:xfrm>
          <a:prstGeom prst="curvedConnector3">
            <a:avLst>
              <a:gd fmla="val 50000" name="adj1"/>
            </a:avLst>
          </a:prstGeom>
          <a:noFill/>
          <a:ln cap="flat" cmpd="sng" w="38100">
            <a:solidFill>
              <a:schemeClr val="dk1"/>
            </a:solidFill>
            <a:prstDash val="solid"/>
            <a:round/>
            <a:headEnd len="sm" w="sm" type="none"/>
            <a:tailEnd len="med" w="med" type="triangle"/>
          </a:ln>
        </p:spPr>
      </p:cxnSp>
      <p:sp>
        <p:nvSpPr>
          <p:cNvPr id="311" name="Google Shape;311;p42"/>
          <p:cNvSpPr/>
          <p:nvPr/>
        </p:nvSpPr>
        <p:spPr>
          <a:xfrm>
            <a:off x="6871855" y="1126836"/>
            <a:ext cx="2096053" cy="2428513"/>
          </a:xfrm>
          <a:prstGeom prst="rect">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12" name="Google Shape;312;p42"/>
          <p:cNvCxnSpPr/>
          <p:nvPr/>
        </p:nvCxnSpPr>
        <p:spPr>
          <a:xfrm flipH="1">
            <a:off x="5994256" y="2126864"/>
            <a:ext cx="3097800" cy="156600"/>
          </a:xfrm>
          <a:prstGeom prst="curvedConnector3">
            <a:avLst>
              <a:gd fmla="val 50000" name="adj1"/>
            </a:avLst>
          </a:prstGeom>
          <a:noFill/>
          <a:ln cap="flat" cmpd="sng" w="57150">
            <a:solidFill>
              <a:schemeClr val="dk1"/>
            </a:solidFill>
            <a:prstDash val="solid"/>
            <a:round/>
            <a:headEnd len="sm" w="sm" type="none"/>
            <a:tailEnd len="med" w="med" type="triangle"/>
          </a:ln>
        </p:spPr>
      </p:cxnSp>
      <p:sp>
        <p:nvSpPr>
          <p:cNvPr id="313" name="Google Shape;313;p42"/>
          <p:cNvSpPr/>
          <p:nvPr/>
        </p:nvSpPr>
        <p:spPr>
          <a:xfrm>
            <a:off x="9110521" y="1360315"/>
            <a:ext cx="3009735" cy="2222773"/>
          </a:xfrm>
          <a:prstGeom prst="rect">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14" name="Google Shape;314;p42"/>
          <p:cNvCxnSpPr/>
          <p:nvPr/>
        </p:nvCxnSpPr>
        <p:spPr>
          <a:xfrm>
            <a:off x="6243782" y="1983210"/>
            <a:ext cx="628072" cy="0"/>
          </a:xfrm>
          <a:prstGeom prst="straightConnector1">
            <a:avLst/>
          </a:prstGeom>
          <a:noFill/>
          <a:ln cap="flat" cmpd="sng" w="57150">
            <a:solidFill>
              <a:schemeClr val="lt1"/>
            </a:solidFill>
            <a:prstDash val="solid"/>
            <a:round/>
            <a:headEnd len="sm" w="sm" type="none"/>
            <a:tailEnd len="med" w="med" type="triangle"/>
          </a:ln>
        </p:spPr>
      </p:cxnSp>
      <p:sp>
        <p:nvSpPr>
          <p:cNvPr id="315" name="Google Shape;315;p42"/>
          <p:cNvSpPr/>
          <p:nvPr/>
        </p:nvSpPr>
        <p:spPr>
          <a:xfrm>
            <a:off x="207850" y="235602"/>
            <a:ext cx="1593215" cy="1597025"/>
          </a:xfrm>
          <a:custGeom>
            <a:rect b="b" l="l" r="r" t="t"/>
            <a:pathLst>
              <a:path extrusionOk="0" h="1597025" w="1593214">
                <a:moveTo>
                  <a:pt x="818963" y="0"/>
                </a:moveTo>
                <a:lnTo>
                  <a:pt x="773662" y="0"/>
                </a:lnTo>
                <a:lnTo>
                  <a:pt x="728420" y="2566"/>
                </a:lnTo>
                <a:lnTo>
                  <a:pt x="683355" y="7700"/>
                </a:lnTo>
                <a:lnTo>
                  <a:pt x="638584" y="15401"/>
                </a:lnTo>
                <a:lnTo>
                  <a:pt x="594226" y="25669"/>
                </a:lnTo>
                <a:lnTo>
                  <a:pt x="550398" y="38504"/>
                </a:lnTo>
                <a:lnTo>
                  <a:pt x="507218" y="53906"/>
                </a:lnTo>
                <a:lnTo>
                  <a:pt x="464804" y="71875"/>
                </a:lnTo>
                <a:lnTo>
                  <a:pt x="423274" y="92410"/>
                </a:lnTo>
                <a:lnTo>
                  <a:pt x="382745" y="115513"/>
                </a:lnTo>
                <a:lnTo>
                  <a:pt x="343336" y="141183"/>
                </a:lnTo>
                <a:lnTo>
                  <a:pt x="305164" y="169419"/>
                </a:lnTo>
                <a:lnTo>
                  <a:pt x="268348" y="200223"/>
                </a:lnTo>
                <a:lnTo>
                  <a:pt x="233004" y="233594"/>
                </a:lnTo>
                <a:lnTo>
                  <a:pt x="199718" y="269025"/>
                </a:lnTo>
                <a:lnTo>
                  <a:pt x="168992" y="305934"/>
                </a:lnTo>
                <a:lnTo>
                  <a:pt x="140826" y="344201"/>
                </a:lnTo>
                <a:lnTo>
                  <a:pt x="115221" y="383709"/>
                </a:lnTo>
                <a:lnTo>
                  <a:pt x="92177" y="424338"/>
                </a:lnTo>
                <a:lnTo>
                  <a:pt x="71693" y="465972"/>
                </a:lnTo>
                <a:lnTo>
                  <a:pt x="53770" y="508493"/>
                </a:lnTo>
                <a:lnTo>
                  <a:pt x="38407" y="551780"/>
                </a:lnTo>
                <a:lnTo>
                  <a:pt x="25604" y="595718"/>
                </a:lnTo>
                <a:lnTo>
                  <a:pt x="15362" y="640187"/>
                </a:lnTo>
                <a:lnTo>
                  <a:pt x="7681" y="685070"/>
                </a:lnTo>
                <a:lnTo>
                  <a:pt x="2560" y="730248"/>
                </a:lnTo>
                <a:lnTo>
                  <a:pt x="0" y="775603"/>
                </a:lnTo>
                <a:lnTo>
                  <a:pt x="0" y="821017"/>
                </a:lnTo>
                <a:lnTo>
                  <a:pt x="2560" y="866372"/>
                </a:lnTo>
                <a:lnTo>
                  <a:pt x="7681" y="911550"/>
                </a:lnTo>
                <a:lnTo>
                  <a:pt x="15362" y="956432"/>
                </a:lnTo>
                <a:lnTo>
                  <a:pt x="25604" y="1000901"/>
                </a:lnTo>
                <a:lnTo>
                  <a:pt x="38407" y="1044838"/>
                </a:lnTo>
                <a:lnTo>
                  <a:pt x="53770" y="1088126"/>
                </a:lnTo>
                <a:lnTo>
                  <a:pt x="71693" y="1130645"/>
                </a:lnTo>
                <a:lnTo>
                  <a:pt x="92177" y="1172278"/>
                </a:lnTo>
                <a:lnTo>
                  <a:pt x="115221" y="1212907"/>
                </a:lnTo>
                <a:lnTo>
                  <a:pt x="140826" y="1252414"/>
                </a:lnTo>
                <a:lnTo>
                  <a:pt x="168992" y="1290680"/>
                </a:lnTo>
                <a:lnTo>
                  <a:pt x="199718" y="1327587"/>
                </a:lnTo>
                <a:lnTo>
                  <a:pt x="233004" y="1363017"/>
                </a:lnTo>
                <a:lnTo>
                  <a:pt x="268348" y="1396388"/>
                </a:lnTo>
                <a:lnTo>
                  <a:pt x="305164" y="1427191"/>
                </a:lnTo>
                <a:lnTo>
                  <a:pt x="343336" y="1455428"/>
                </a:lnTo>
                <a:lnTo>
                  <a:pt x="382745" y="1481098"/>
                </a:lnTo>
                <a:lnTo>
                  <a:pt x="423274" y="1504201"/>
                </a:lnTo>
                <a:lnTo>
                  <a:pt x="464804" y="1524736"/>
                </a:lnTo>
                <a:lnTo>
                  <a:pt x="507218" y="1542705"/>
                </a:lnTo>
                <a:lnTo>
                  <a:pt x="550398" y="1558107"/>
                </a:lnTo>
                <a:lnTo>
                  <a:pt x="594226" y="1570942"/>
                </a:lnTo>
                <a:lnTo>
                  <a:pt x="638584" y="1581210"/>
                </a:lnTo>
                <a:lnTo>
                  <a:pt x="683355" y="1588910"/>
                </a:lnTo>
                <a:lnTo>
                  <a:pt x="728420" y="1594044"/>
                </a:lnTo>
                <a:lnTo>
                  <a:pt x="773662" y="1596611"/>
                </a:lnTo>
                <a:lnTo>
                  <a:pt x="818963" y="1596611"/>
                </a:lnTo>
                <a:lnTo>
                  <a:pt x="864205" y="1594044"/>
                </a:lnTo>
                <a:lnTo>
                  <a:pt x="909270" y="1588910"/>
                </a:lnTo>
                <a:lnTo>
                  <a:pt x="954041" y="1581210"/>
                </a:lnTo>
                <a:lnTo>
                  <a:pt x="998399" y="1570942"/>
                </a:lnTo>
                <a:lnTo>
                  <a:pt x="1042227" y="1558107"/>
                </a:lnTo>
                <a:lnTo>
                  <a:pt x="1085407" y="1542705"/>
                </a:lnTo>
                <a:lnTo>
                  <a:pt x="1127821" y="1524736"/>
                </a:lnTo>
                <a:lnTo>
                  <a:pt x="1169351" y="1504201"/>
                </a:lnTo>
                <a:lnTo>
                  <a:pt x="1209879" y="1481098"/>
                </a:lnTo>
                <a:lnTo>
                  <a:pt x="1249289" y="1455428"/>
                </a:lnTo>
                <a:lnTo>
                  <a:pt x="1287460" y="1427191"/>
                </a:lnTo>
                <a:lnTo>
                  <a:pt x="1324277" y="1396388"/>
                </a:lnTo>
                <a:lnTo>
                  <a:pt x="1359621" y="1363017"/>
                </a:lnTo>
                <a:lnTo>
                  <a:pt x="1392909" y="1327587"/>
                </a:lnTo>
                <a:lnTo>
                  <a:pt x="1423636" y="1290680"/>
                </a:lnTo>
                <a:lnTo>
                  <a:pt x="1451802" y="1252414"/>
                </a:lnTo>
                <a:lnTo>
                  <a:pt x="1477408" y="1212907"/>
                </a:lnTo>
                <a:lnTo>
                  <a:pt x="1500453" y="1172278"/>
                </a:lnTo>
                <a:lnTo>
                  <a:pt x="1520938" y="1130645"/>
                </a:lnTo>
                <a:lnTo>
                  <a:pt x="1538862" y="1088126"/>
                </a:lnTo>
                <a:lnTo>
                  <a:pt x="1554226" y="1044838"/>
                </a:lnTo>
                <a:lnTo>
                  <a:pt x="1567029" y="1000901"/>
                </a:lnTo>
                <a:lnTo>
                  <a:pt x="1577271" y="956432"/>
                </a:lnTo>
                <a:lnTo>
                  <a:pt x="1584953" y="911550"/>
                </a:lnTo>
                <a:lnTo>
                  <a:pt x="1590074" y="866372"/>
                </a:lnTo>
                <a:lnTo>
                  <a:pt x="1592635" y="821017"/>
                </a:lnTo>
                <a:lnTo>
                  <a:pt x="1592635" y="775603"/>
                </a:lnTo>
                <a:lnTo>
                  <a:pt x="1590074" y="730248"/>
                </a:lnTo>
                <a:lnTo>
                  <a:pt x="1584953" y="685070"/>
                </a:lnTo>
                <a:lnTo>
                  <a:pt x="1577271" y="640187"/>
                </a:lnTo>
                <a:lnTo>
                  <a:pt x="1567029" y="595718"/>
                </a:lnTo>
                <a:lnTo>
                  <a:pt x="1554226" y="551780"/>
                </a:lnTo>
                <a:lnTo>
                  <a:pt x="1538862" y="508493"/>
                </a:lnTo>
                <a:lnTo>
                  <a:pt x="1520938" y="465972"/>
                </a:lnTo>
                <a:lnTo>
                  <a:pt x="1500453" y="424338"/>
                </a:lnTo>
                <a:lnTo>
                  <a:pt x="1477408" y="383709"/>
                </a:lnTo>
                <a:lnTo>
                  <a:pt x="1451802" y="344201"/>
                </a:lnTo>
                <a:lnTo>
                  <a:pt x="1423636" y="305934"/>
                </a:lnTo>
                <a:lnTo>
                  <a:pt x="1392909" y="269025"/>
                </a:lnTo>
                <a:lnTo>
                  <a:pt x="1359621" y="233594"/>
                </a:lnTo>
                <a:lnTo>
                  <a:pt x="1324277" y="200223"/>
                </a:lnTo>
                <a:lnTo>
                  <a:pt x="1287460" y="169419"/>
                </a:lnTo>
                <a:lnTo>
                  <a:pt x="1249289" y="141183"/>
                </a:lnTo>
                <a:lnTo>
                  <a:pt x="1209879" y="115513"/>
                </a:lnTo>
                <a:lnTo>
                  <a:pt x="1169351" y="92410"/>
                </a:lnTo>
                <a:lnTo>
                  <a:pt x="1127821" y="71875"/>
                </a:lnTo>
                <a:lnTo>
                  <a:pt x="1085407" y="53906"/>
                </a:lnTo>
                <a:lnTo>
                  <a:pt x="1042227" y="38504"/>
                </a:lnTo>
                <a:lnTo>
                  <a:pt x="998399" y="25669"/>
                </a:lnTo>
                <a:lnTo>
                  <a:pt x="954041" y="15401"/>
                </a:lnTo>
                <a:lnTo>
                  <a:pt x="909270" y="7700"/>
                </a:lnTo>
                <a:lnTo>
                  <a:pt x="864205" y="2566"/>
                </a:lnTo>
                <a:lnTo>
                  <a:pt x="818963" y="0"/>
                </a:lnTo>
                <a:close/>
              </a:path>
            </a:pathLst>
          </a:custGeom>
          <a:solidFill>
            <a:srgbClr val="95C12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6" name="Google Shape;316;p42"/>
          <p:cNvSpPr txBox="1"/>
          <p:nvPr/>
        </p:nvSpPr>
        <p:spPr>
          <a:xfrm>
            <a:off x="505029" y="431064"/>
            <a:ext cx="999000" cy="1104600"/>
          </a:xfrm>
          <a:prstGeom prst="rect">
            <a:avLst/>
          </a:prstGeom>
          <a:noFill/>
          <a:ln>
            <a:noFill/>
          </a:ln>
        </p:spPr>
        <p:txBody>
          <a:bodyPr anchorCtr="0" anchor="t" bIns="0" lIns="0" spcFirstLastPara="1" rIns="0" wrap="square" tIns="15225">
            <a:spAutoFit/>
          </a:bodyPr>
          <a:lstStyle/>
          <a:p>
            <a:pPr indent="19685" lvl="0" marL="12700" marR="5080" rtl="0" algn="ctr">
              <a:lnSpc>
                <a:spcPct val="124399"/>
              </a:lnSpc>
              <a:spcBef>
                <a:spcPts val="0"/>
              </a:spcBef>
              <a:spcAft>
                <a:spcPts val="0"/>
              </a:spcAft>
              <a:buNone/>
            </a:pPr>
            <a:r>
              <a:rPr b="1" i="0" lang="en-US" sz="2000" u="none" cap="none" strike="noStrike">
                <a:solidFill>
                  <a:srgbClr val="FFFFFF"/>
                </a:solidFill>
                <a:latin typeface="Arial"/>
                <a:ea typeface="Arial"/>
                <a:cs typeface="Arial"/>
                <a:sym typeface="Arial"/>
              </a:rPr>
              <a:t>#LEC</a:t>
            </a:r>
            <a:endParaRPr sz="2000"/>
          </a:p>
          <a:p>
            <a:pPr indent="19685" lvl="0" marL="12700" marR="5080" rtl="0" algn="ctr">
              <a:lnSpc>
                <a:spcPct val="124399"/>
              </a:lnSpc>
              <a:spcBef>
                <a:spcPts val="120"/>
              </a:spcBef>
              <a:spcAft>
                <a:spcPts val="0"/>
              </a:spcAft>
              <a:buNone/>
            </a:pPr>
            <a:r>
              <a:rPr b="1" i="0" lang="en-US" sz="2000" u="none" cap="none" strike="noStrike">
                <a:solidFill>
                  <a:srgbClr val="FFFFFF"/>
                </a:solidFill>
                <a:latin typeface="Arial"/>
                <a:ea typeface="Arial"/>
                <a:cs typeface="Arial"/>
                <a:sym typeface="Arial"/>
              </a:rPr>
              <a:t>Kuopio  Finland</a:t>
            </a:r>
            <a:endParaRPr b="0" i="0" sz="2000" u="none" cap="none" strike="noStrike">
              <a:solidFill>
                <a:srgbClr val="000000"/>
              </a:solidFill>
              <a:latin typeface="Arial"/>
              <a:ea typeface="Arial"/>
              <a:cs typeface="Arial"/>
              <a:sym typeface="Arial"/>
            </a:endParaRPr>
          </a:p>
        </p:txBody>
      </p:sp>
      <p:sp>
        <p:nvSpPr>
          <p:cNvPr id="317" name="Google Shape;317;p42"/>
          <p:cNvSpPr txBox="1"/>
          <p:nvPr/>
        </p:nvSpPr>
        <p:spPr>
          <a:xfrm>
            <a:off x="2228850" y="162900"/>
            <a:ext cx="8134200" cy="762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1" lang="en-US" sz="2500">
                <a:solidFill>
                  <a:schemeClr val="dk1"/>
                </a:solidFill>
                <a:latin typeface="Calibri"/>
                <a:ea typeface="Calibri"/>
                <a:cs typeface="Calibri"/>
                <a:sym typeface="Calibri"/>
              </a:rPr>
              <a:t>Co-creating … piloting … sharing … developing … virtual science clubs, online training &amp; pedagogical ideas</a:t>
            </a:r>
            <a:endParaRPr b="1" sz="19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23" name="Google Shape;323;p43"/>
          <p:cNvSpPr txBox="1"/>
          <p:nvPr/>
        </p:nvSpPr>
        <p:spPr>
          <a:xfrm>
            <a:off x="336247" y="558203"/>
            <a:ext cx="1556425" cy="1142429"/>
          </a:xfrm>
          <a:prstGeom prst="rect">
            <a:avLst/>
          </a:prstGeom>
          <a:noFill/>
          <a:ln>
            <a:noFill/>
          </a:ln>
        </p:spPr>
        <p:txBody>
          <a:bodyPr anchorCtr="0" anchor="t" bIns="0" lIns="0" spcFirstLastPara="1" rIns="0" wrap="square" tIns="9525">
            <a:spAutoFit/>
          </a:bodyPr>
          <a:lstStyle/>
          <a:p>
            <a:pPr indent="-146685" lvl="0" marL="158750" marR="5080" rtl="0" algn="ctr">
              <a:lnSpc>
                <a:spcPct val="101099"/>
              </a:lnSpc>
              <a:spcBef>
                <a:spcPts val="0"/>
              </a:spcBef>
              <a:spcAft>
                <a:spcPts val="0"/>
              </a:spcAft>
              <a:buNone/>
            </a:pPr>
            <a:r>
              <a:rPr b="1" i="0" lang="en-US" sz="2400" u="none" cap="none" strike="noStrike">
                <a:solidFill>
                  <a:srgbClr val="FFFFFF"/>
                </a:solidFill>
                <a:latin typeface="Arial"/>
                <a:ea typeface="Arial"/>
                <a:cs typeface="Arial"/>
                <a:sym typeface="Arial"/>
              </a:rPr>
              <a:t>#LEC </a:t>
            </a:r>
            <a:endParaRPr/>
          </a:p>
          <a:p>
            <a:pPr indent="-146685" lvl="0" marL="158750" marR="5080" rtl="0" algn="ctr">
              <a:lnSpc>
                <a:spcPct val="101099"/>
              </a:lnSpc>
              <a:spcBef>
                <a:spcPts val="75"/>
              </a:spcBef>
              <a:spcAft>
                <a:spcPts val="0"/>
              </a:spcAft>
              <a:buNone/>
            </a:pPr>
            <a:r>
              <a:rPr b="1" i="0" lang="en-US" sz="2400" u="none" cap="none" strike="noStrike">
                <a:solidFill>
                  <a:srgbClr val="FFFFFF"/>
                </a:solidFill>
                <a:latin typeface="Arial"/>
                <a:ea typeface="Arial"/>
                <a:cs typeface="Arial"/>
                <a:sym typeface="Arial"/>
              </a:rPr>
              <a:t>Trieste  </a:t>
            </a:r>
            <a:endParaRPr b="1" i="0" sz="2400" u="none" cap="none" strike="noStrike">
              <a:solidFill>
                <a:srgbClr val="FFFFFF"/>
              </a:solidFill>
              <a:latin typeface="Arial"/>
              <a:ea typeface="Arial"/>
              <a:cs typeface="Arial"/>
              <a:sym typeface="Arial"/>
            </a:endParaRPr>
          </a:p>
          <a:p>
            <a:pPr indent="-146685" lvl="0" marL="158750" marR="5080" rtl="0" algn="ctr">
              <a:lnSpc>
                <a:spcPct val="101099"/>
              </a:lnSpc>
              <a:spcBef>
                <a:spcPts val="75"/>
              </a:spcBef>
              <a:spcAft>
                <a:spcPts val="0"/>
              </a:spcAft>
              <a:buNone/>
            </a:pPr>
            <a:r>
              <a:rPr b="1" i="0" lang="en-US" sz="2400" u="none" cap="none" strike="noStrike">
                <a:solidFill>
                  <a:srgbClr val="FFFFFF"/>
                </a:solidFill>
                <a:latin typeface="Arial"/>
                <a:ea typeface="Arial"/>
                <a:cs typeface="Arial"/>
                <a:sym typeface="Arial"/>
              </a:rPr>
              <a:t>Italy</a:t>
            </a:r>
            <a:endParaRPr b="0" i="0" sz="2400" u="none" cap="none" strike="noStrike">
              <a:solidFill>
                <a:srgbClr val="000000"/>
              </a:solidFill>
              <a:latin typeface="Arial"/>
              <a:ea typeface="Arial"/>
              <a:cs typeface="Arial"/>
              <a:sym typeface="Arial"/>
            </a:endParaRPr>
          </a:p>
        </p:txBody>
      </p:sp>
      <p:sp>
        <p:nvSpPr>
          <p:cNvPr id="324" name="Google Shape;324;p43"/>
          <p:cNvSpPr/>
          <p:nvPr/>
        </p:nvSpPr>
        <p:spPr>
          <a:xfrm>
            <a:off x="220473" y="196691"/>
            <a:ext cx="1593215" cy="1597025"/>
          </a:xfrm>
          <a:custGeom>
            <a:rect b="b" l="l" r="r" t="t"/>
            <a:pathLst>
              <a:path extrusionOk="0" h="1597025" w="1593215">
                <a:moveTo>
                  <a:pt x="818966" y="0"/>
                </a:moveTo>
                <a:lnTo>
                  <a:pt x="773665" y="0"/>
                </a:lnTo>
                <a:lnTo>
                  <a:pt x="728423" y="2566"/>
                </a:lnTo>
                <a:lnTo>
                  <a:pt x="683358" y="7700"/>
                </a:lnTo>
                <a:lnTo>
                  <a:pt x="638587" y="15401"/>
                </a:lnTo>
                <a:lnTo>
                  <a:pt x="594229" y="25669"/>
                </a:lnTo>
                <a:lnTo>
                  <a:pt x="550401" y="38504"/>
                </a:lnTo>
                <a:lnTo>
                  <a:pt x="507222" y="53906"/>
                </a:lnTo>
                <a:lnTo>
                  <a:pt x="464808" y="71875"/>
                </a:lnTo>
                <a:lnTo>
                  <a:pt x="423279" y="92410"/>
                </a:lnTo>
                <a:lnTo>
                  <a:pt x="382751" y="115513"/>
                </a:lnTo>
                <a:lnTo>
                  <a:pt x="343342" y="141183"/>
                </a:lnTo>
                <a:lnTo>
                  <a:pt x="305171" y="169419"/>
                </a:lnTo>
                <a:lnTo>
                  <a:pt x="268356" y="200223"/>
                </a:lnTo>
                <a:lnTo>
                  <a:pt x="233013" y="233594"/>
                </a:lnTo>
                <a:lnTo>
                  <a:pt x="199726" y="269025"/>
                </a:lnTo>
                <a:lnTo>
                  <a:pt x="168999" y="305934"/>
                </a:lnTo>
                <a:lnTo>
                  <a:pt x="140832" y="344201"/>
                </a:lnTo>
                <a:lnTo>
                  <a:pt x="115226" y="383709"/>
                </a:lnTo>
                <a:lnTo>
                  <a:pt x="92181" y="424338"/>
                </a:lnTo>
                <a:lnTo>
                  <a:pt x="71696" y="465972"/>
                </a:lnTo>
                <a:lnTo>
                  <a:pt x="53772" y="508493"/>
                </a:lnTo>
                <a:lnTo>
                  <a:pt x="38408" y="551780"/>
                </a:lnTo>
                <a:lnTo>
                  <a:pt x="25605" y="595718"/>
                </a:lnTo>
                <a:lnTo>
                  <a:pt x="15363" y="640187"/>
                </a:lnTo>
                <a:lnTo>
                  <a:pt x="7681" y="685070"/>
                </a:lnTo>
                <a:lnTo>
                  <a:pt x="2560" y="730248"/>
                </a:lnTo>
                <a:lnTo>
                  <a:pt x="0" y="775603"/>
                </a:lnTo>
                <a:lnTo>
                  <a:pt x="0" y="821017"/>
                </a:lnTo>
                <a:lnTo>
                  <a:pt x="2560" y="866372"/>
                </a:lnTo>
                <a:lnTo>
                  <a:pt x="7681" y="911550"/>
                </a:lnTo>
                <a:lnTo>
                  <a:pt x="15363" y="956432"/>
                </a:lnTo>
                <a:lnTo>
                  <a:pt x="25605" y="1000901"/>
                </a:lnTo>
                <a:lnTo>
                  <a:pt x="38408" y="1044838"/>
                </a:lnTo>
                <a:lnTo>
                  <a:pt x="53772" y="1088126"/>
                </a:lnTo>
                <a:lnTo>
                  <a:pt x="71696" y="1130645"/>
                </a:lnTo>
                <a:lnTo>
                  <a:pt x="92181" y="1172278"/>
                </a:lnTo>
                <a:lnTo>
                  <a:pt x="115226" y="1212907"/>
                </a:lnTo>
                <a:lnTo>
                  <a:pt x="140832" y="1252414"/>
                </a:lnTo>
                <a:lnTo>
                  <a:pt x="168999" y="1290680"/>
                </a:lnTo>
                <a:lnTo>
                  <a:pt x="199726" y="1327587"/>
                </a:lnTo>
                <a:lnTo>
                  <a:pt x="233013" y="1363017"/>
                </a:lnTo>
                <a:lnTo>
                  <a:pt x="268356" y="1396388"/>
                </a:lnTo>
                <a:lnTo>
                  <a:pt x="305171" y="1427191"/>
                </a:lnTo>
                <a:lnTo>
                  <a:pt x="343342" y="1455428"/>
                </a:lnTo>
                <a:lnTo>
                  <a:pt x="382751" y="1481098"/>
                </a:lnTo>
                <a:lnTo>
                  <a:pt x="423279" y="1504201"/>
                </a:lnTo>
                <a:lnTo>
                  <a:pt x="464808" y="1524736"/>
                </a:lnTo>
                <a:lnTo>
                  <a:pt x="507222" y="1542705"/>
                </a:lnTo>
                <a:lnTo>
                  <a:pt x="550401" y="1558107"/>
                </a:lnTo>
                <a:lnTo>
                  <a:pt x="594229" y="1570942"/>
                </a:lnTo>
                <a:lnTo>
                  <a:pt x="638587" y="1581210"/>
                </a:lnTo>
                <a:lnTo>
                  <a:pt x="683358" y="1588910"/>
                </a:lnTo>
                <a:lnTo>
                  <a:pt x="728423" y="1594044"/>
                </a:lnTo>
                <a:lnTo>
                  <a:pt x="773665" y="1596611"/>
                </a:lnTo>
                <a:lnTo>
                  <a:pt x="818966" y="1596611"/>
                </a:lnTo>
                <a:lnTo>
                  <a:pt x="864208" y="1594044"/>
                </a:lnTo>
                <a:lnTo>
                  <a:pt x="909273" y="1588910"/>
                </a:lnTo>
                <a:lnTo>
                  <a:pt x="954044" y="1581210"/>
                </a:lnTo>
                <a:lnTo>
                  <a:pt x="998402" y="1570942"/>
                </a:lnTo>
                <a:lnTo>
                  <a:pt x="1042230" y="1558107"/>
                </a:lnTo>
                <a:lnTo>
                  <a:pt x="1085409" y="1542705"/>
                </a:lnTo>
                <a:lnTo>
                  <a:pt x="1127823" y="1524736"/>
                </a:lnTo>
                <a:lnTo>
                  <a:pt x="1169352" y="1504201"/>
                </a:lnTo>
                <a:lnTo>
                  <a:pt x="1209880" y="1481098"/>
                </a:lnTo>
                <a:lnTo>
                  <a:pt x="1249289" y="1455428"/>
                </a:lnTo>
                <a:lnTo>
                  <a:pt x="1287460" y="1427191"/>
                </a:lnTo>
                <a:lnTo>
                  <a:pt x="1324275" y="1396388"/>
                </a:lnTo>
                <a:lnTo>
                  <a:pt x="1359618" y="1363017"/>
                </a:lnTo>
                <a:lnTo>
                  <a:pt x="1392905" y="1327587"/>
                </a:lnTo>
                <a:lnTo>
                  <a:pt x="1423632" y="1290680"/>
                </a:lnTo>
                <a:lnTo>
                  <a:pt x="1451799" y="1252414"/>
                </a:lnTo>
                <a:lnTo>
                  <a:pt x="1477405" y="1212907"/>
                </a:lnTo>
                <a:lnTo>
                  <a:pt x="1500450" y="1172278"/>
                </a:lnTo>
                <a:lnTo>
                  <a:pt x="1520935" y="1130645"/>
                </a:lnTo>
                <a:lnTo>
                  <a:pt x="1538859" y="1088126"/>
                </a:lnTo>
                <a:lnTo>
                  <a:pt x="1554223" y="1044838"/>
                </a:lnTo>
                <a:lnTo>
                  <a:pt x="1567026" y="1000901"/>
                </a:lnTo>
                <a:lnTo>
                  <a:pt x="1577268" y="956432"/>
                </a:lnTo>
                <a:lnTo>
                  <a:pt x="1584950" y="911550"/>
                </a:lnTo>
                <a:lnTo>
                  <a:pt x="1590071" y="866372"/>
                </a:lnTo>
                <a:lnTo>
                  <a:pt x="1592632" y="821017"/>
                </a:lnTo>
                <a:lnTo>
                  <a:pt x="1592632" y="775603"/>
                </a:lnTo>
                <a:lnTo>
                  <a:pt x="1590071" y="730248"/>
                </a:lnTo>
                <a:lnTo>
                  <a:pt x="1584950" y="685070"/>
                </a:lnTo>
                <a:lnTo>
                  <a:pt x="1577268" y="640187"/>
                </a:lnTo>
                <a:lnTo>
                  <a:pt x="1567026" y="595718"/>
                </a:lnTo>
                <a:lnTo>
                  <a:pt x="1554223" y="551780"/>
                </a:lnTo>
                <a:lnTo>
                  <a:pt x="1538859" y="508493"/>
                </a:lnTo>
                <a:lnTo>
                  <a:pt x="1520935" y="465972"/>
                </a:lnTo>
                <a:lnTo>
                  <a:pt x="1500450" y="424338"/>
                </a:lnTo>
                <a:lnTo>
                  <a:pt x="1477405" y="383709"/>
                </a:lnTo>
                <a:lnTo>
                  <a:pt x="1451799" y="344201"/>
                </a:lnTo>
                <a:lnTo>
                  <a:pt x="1423632" y="305934"/>
                </a:lnTo>
                <a:lnTo>
                  <a:pt x="1392905" y="269025"/>
                </a:lnTo>
                <a:lnTo>
                  <a:pt x="1359618" y="233594"/>
                </a:lnTo>
                <a:lnTo>
                  <a:pt x="1324275" y="200223"/>
                </a:lnTo>
                <a:lnTo>
                  <a:pt x="1287460" y="169419"/>
                </a:lnTo>
                <a:lnTo>
                  <a:pt x="1249289" y="141183"/>
                </a:lnTo>
                <a:lnTo>
                  <a:pt x="1209880" y="115513"/>
                </a:lnTo>
                <a:lnTo>
                  <a:pt x="1169352" y="92410"/>
                </a:lnTo>
                <a:lnTo>
                  <a:pt x="1127823" y="71875"/>
                </a:lnTo>
                <a:lnTo>
                  <a:pt x="1085409" y="53906"/>
                </a:lnTo>
                <a:lnTo>
                  <a:pt x="1042230" y="38504"/>
                </a:lnTo>
                <a:lnTo>
                  <a:pt x="998402" y="25669"/>
                </a:lnTo>
                <a:lnTo>
                  <a:pt x="954044" y="15401"/>
                </a:lnTo>
                <a:lnTo>
                  <a:pt x="909273" y="7700"/>
                </a:lnTo>
                <a:lnTo>
                  <a:pt x="864208" y="2566"/>
                </a:lnTo>
                <a:lnTo>
                  <a:pt x="818966" y="0"/>
                </a:lnTo>
                <a:close/>
              </a:path>
            </a:pathLst>
          </a:custGeom>
          <a:solidFill>
            <a:srgbClr val="169FD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5" name="Google Shape;325;p43"/>
          <p:cNvSpPr txBox="1"/>
          <p:nvPr/>
        </p:nvSpPr>
        <p:spPr>
          <a:xfrm>
            <a:off x="511937" y="383593"/>
            <a:ext cx="1010400" cy="945300"/>
          </a:xfrm>
          <a:prstGeom prst="rect">
            <a:avLst/>
          </a:prstGeom>
          <a:noFill/>
          <a:ln>
            <a:noFill/>
          </a:ln>
        </p:spPr>
        <p:txBody>
          <a:bodyPr anchorCtr="0" anchor="t" bIns="0" lIns="0" spcFirstLastPara="1" rIns="0" wrap="square" tIns="1900">
            <a:spAutoFit/>
          </a:bodyPr>
          <a:lstStyle/>
          <a:p>
            <a:pPr indent="10159" lvl="0" marL="12700" marR="5080" rtl="0" algn="ctr">
              <a:lnSpc>
                <a:spcPct val="102899"/>
              </a:lnSpc>
              <a:spcBef>
                <a:spcPts val="0"/>
              </a:spcBef>
              <a:spcAft>
                <a:spcPts val="0"/>
              </a:spcAft>
              <a:buNone/>
            </a:pPr>
            <a:r>
              <a:rPr b="1" i="0" lang="en-US" sz="2000" u="none" cap="none" strike="noStrike">
                <a:solidFill>
                  <a:srgbClr val="FFFFFF"/>
                </a:solidFill>
                <a:latin typeface="Arial"/>
                <a:ea typeface="Arial"/>
                <a:cs typeface="Arial"/>
                <a:sym typeface="Arial"/>
              </a:rPr>
              <a:t>#LEC</a:t>
            </a:r>
            <a:endParaRPr sz="2000"/>
          </a:p>
          <a:p>
            <a:pPr indent="10159" lvl="0" marL="12700" marR="5080" rtl="0" algn="ctr">
              <a:lnSpc>
                <a:spcPct val="102899"/>
              </a:lnSpc>
              <a:spcBef>
                <a:spcPts val="15"/>
              </a:spcBef>
              <a:spcAft>
                <a:spcPts val="0"/>
              </a:spcAft>
              <a:buNone/>
            </a:pPr>
            <a:r>
              <a:rPr b="1" i="0" lang="en-US" sz="2000" u="none" cap="none" strike="noStrike">
                <a:solidFill>
                  <a:srgbClr val="FFFFFF"/>
                </a:solidFill>
                <a:latin typeface="Arial"/>
                <a:ea typeface="Arial"/>
                <a:cs typeface="Arial"/>
                <a:sym typeface="Arial"/>
              </a:rPr>
              <a:t>Vienna  Austria</a:t>
            </a:r>
            <a:endParaRPr b="0" i="0" sz="2000" u="none" cap="none" strike="noStrike">
              <a:solidFill>
                <a:srgbClr val="000000"/>
              </a:solidFill>
              <a:latin typeface="Arial"/>
              <a:ea typeface="Arial"/>
              <a:cs typeface="Arial"/>
              <a:sym typeface="Arial"/>
            </a:endParaRPr>
          </a:p>
        </p:txBody>
      </p:sp>
      <p:pic>
        <p:nvPicPr>
          <p:cNvPr descr="Ein Bild, das Text, drinnen, Tablett, offen enthält.&#10;&#10;Automatisch generierte Beschreibung" id="326" name="Google Shape;326;p43"/>
          <p:cNvPicPr preferRelativeResize="0"/>
          <p:nvPr/>
        </p:nvPicPr>
        <p:blipFill rotWithShape="1">
          <a:blip r:embed="rId3">
            <a:alphaModFix/>
          </a:blip>
          <a:srcRect b="-1" l="0" r="-2" t="27237"/>
          <a:stretch/>
        </p:blipFill>
        <p:spPr>
          <a:xfrm>
            <a:off x="2184136" y="367873"/>
            <a:ext cx="4237038" cy="2282825"/>
          </a:xfrm>
          <a:prstGeom prst="rect">
            <a:avLst/>
          </a:prstGeom>
          <a:noFill/>
          <a:ln>
            <a:noFill/>
          </a:ln>
        </p:spPr>
      </p:pic>
      <p:pic>
        <p:nvPicPr>
          <p:cNvPr descr="Ein Bild, das Text, drinnen, Elektronik, Bildschirm enthält.&#10;&#10;Automatisch generierte Beschreibung" id="327" name="Google Shape;327;p43"/>
          <p:cNvPicPr preferRelativeResize="0"/>
          <p:nvPr/>
        </p:nvPicPr>
        <p:blipFill rotWithShape="1">
          <a:blip r:embed="rId4">
            <a:alphaModFix/>
          </a:blip>
          <a:srcRect b="23170" l="0" r="2" t="956"/>
          <a:stretch/>
        </p:blipFill>
        <p:spPr>
          <a:xfrm>
            <a:off x="6493668" y="363378"/>
            <a:ext cx="4233863" cy="2284413"/>
          </a:xfrm>
          <a:prstGeom prst="rect">
            <a:avLst/>
          </a:prstGeom>
          <a:noFill/>
          <a:ln>
            <a:noFill/>
          </a:ln>
        </p:spPr>
      </p:pic>
      <p:sp>
        <p:nvSpPr>
          <p:cNvPr id="328" name="Google Shape;328;p43"/>
          <p:cNvSpPr txBox="1"/>
          <p:nvPr/>
        </p:nvSpPr>
        <p:spPr>
          <a:xfrm>
            <a:off x="511937" y="3012210"/>
            <a:ext cx="11472600" cy="3109200"/>
          </a:xfrm>
          <a:prstGeom prst="rect">
            <a:avLst/>
          </a:prstGeom>
          <a:noFill/>
          <a:ln>
            <a:noFill/>
          </a:ln>
        </p:spPr>
        <p:txBody>
          <a:bodyPr anchorCtr="0" anchor="t" bIns="45700" lIns="91425" spcFirstLastPara="1" rIns="91425" wrap="square" tIns="45700">
            <a:spAutoFit/>
          </a:bodyPr>
          <a:lstStyle/>
          <a:p>
            <a:pPr indent="-298450" lvl="0" marL="285750" marR="0" rtl="0" algn="l">
              <a:lnSpc>
                <a:spcPct val="100000"/>
              </a:lnSpc>
              <a:spcBef>
                <a:spcPts val="0"/>
              </a:spcBef>
              <a:spcAft>
                <a:spcPts val="0"/>
              </a:spcAft>
              <a:buClr>
                <a:srgbClr val="000000"/>
              </a:buClr>
              <a:buSzPts val="1800"/>
              <a:buFont typeface="Calibri"/>
              <a:buChar char="•"/>
            </a:pPr>
            <a:r>
              <a:rPr i="0" lang="en-US" sz="1800" u="none" cap="none" strike="noStrike">
                <a:solidFill>
                  <a:srgbClr val="000000"/>
                </a:solidFill>
                <a:latin typeface="Calibri"/>
                <a:ea typeface="Calibri"/>
                <a:cs typeface="Calibri"/>
                <a:sym typeface="Calibri"/>
              </a:rPr>
              <a:t>connect the Bildungsgrätzl as a school network and the Vienna Children’s University as a university network </a:t>
            </a:r>
            <a:endParaRPr sz="1800">
              <a:latin typeface="Calibri"/>
              <a:ea typeface="Calibri"/>
              <a:cs typeface="Calibri"/>
              <a:sym typeface="Calibri"/>
            </a:endParaRPr>
          </a:p>
          <a:p>
            <a:pPr indent="-184150" lvl="0" marL="285750" marR="0" rtl="0" algn="l">
              <a:lnSpc>
                <a:spcPct val="100000"/>
              </a:lnSpc>
              <a:spcBef>
                <a:spcPts val="0"/>
              </a:spcBef>
              <a:spcAft>
                <a:spcPts val="0"/>
              </a:spcAft>
              <a:buClr>
                <a:srgbClr val="000000"/>
              </a:buClr>
              <a:buSzPts val="1600"/>
              <a:buFont typeface="Arial"/>
              <a:buNone/>
            </a:pPr>
            <a:r>
              <a:t/>
            </a:r>
            <a:endParaRPr i="0" sz="1800" u="none" cap="none" strike="noStrike">
              <a:solidFill>
                <a:srgbClr val="000000"/>
              </a:solidFill>
              <a:latin typeface="Calibri"/>
              <a:ea typeface="Calibri"/>
              <a:cs typeface="Calibri"/>
              <a:sym typeface="Calibri"/>
            </a:endParaRPr>
          </a:p>
          <a:p>
            <a:pPr indent="-298450" lvl="0" marL="285750" marR="0" rtl="0" algn="l">
              <a:lnSpc>
                <a:spcPct val="100000"/>
              </a:lnSpc>
              <a:spcBef>
                <a:spcPts val="0"/>
              </a:spcBef>
              <a:spcAft>
                <a:spcPts val="0"/>
              </a:spcAft>
              <a:buClr>
                <a:srgbClr val="000000"/>
              </a:buClr>
              <a:buSzPts val="1800"/>
              <a:buFont typeface="Calibri"/>
              <a:buChar char="•"/>
            </a:pPr>
            <a:r>
              <a:rPr i="0" lang="en-US" sz="1800" u="none" cap="none" strike="noStrike">
                <a:solidFill>
                  <a:srgbClr val="000000"/>
                </a:solidFill>
                <a:latin typeface="Calibri"/>
                <a:ea typeface="Calibri"/>
                <a:cs typeface="Calibri"/>
                <a:sym typeface="Calibri"/>
              </a:rPr>
              <a:t>develop or, respectively, continue the development of a shared strategy for open schooling</a:t>
            </a:r>
            <a:endParaRPr sz="1800">
              <a:latin typeface="Calibri"/>
              <a:ea typeface="Calibri"/>
              <a:cs typeface="Calibri"/>
              <a:sym typeface="Calibri"/>
            </a:endParaRPr>
          </a:p>
          <a:p>
            <a:pPr indent="-184150" lvl="0" marL="285750" marR="0" rtl="0" algn="l">
              <a:lnSpc>
                <a:spcPct val="100000"/>
              </a:lnSpc>
              <a:spcBef>
                <a:spcPts val="0"/>
              </a:spcBef>
              <a:spcAft>
                <a:spcPts val="0"/>
              </a:spcAft>
              <a:buClr>
                <a:srgbClr val="000000"/>
              </a:buClr>
              <a:buSzPts val="1600"/>
              <a:buFont typeface="Arial"/>
              <a:buNone/>
            </a:pPr>
            <a:r>
              <a:t/>
            </a:r>
            <a:endParaRPr i="0" sz="1800" u="none" cap="none" strike="noStrike">
              <a:solidFill>
                <a:srgbClr val="000000"/>
              </a:solidFill>
              <a:latin typeface="Calibri"/>
              <a:ea typeface="Calibri"/>
              <a:cs typeface="Calibri"/>
              <a:sym typeface="Calibri"/>
            </a:endParaRPr>
          </a:p>
          <a:p>
            <a:pPr indent="-298450" lvl="0" marL="285750" marR="0" rtl="0" algn="l">
              <a:lnSpc>
                <a:spcPct val="100000"/>
              </a:lnSpc>
              <a:spcBef>
                <a:spcPts val="0"/>
              </a:spcBef>
              <a:spcAft>
                <a:spcPts val="0"/>
              </a:spcAft>
              <a:buClr>
                <a:srgbClr val="000000"/>
              </a:buClr>
              <a:buSzPts val="1800"/>
              <a:buFont typeface="Calibri"/>
              <a:buChar char="•"/>
            </a:pPr>
            <a:r>
              <a:rPr i="0" lang="en-US" sz="1800" u="none" cap="none" strike="noStrike">
                <a:solidFill>
                  <a:srgbClr val="000000"/>
                </a:solidFill>
                <a:latin typeface="Calibri"/>
                <a:ea typeface="Calibri"/>
                <a:cs typeface="Calibri"/>
                <a:sym typeface="Calibri"/>
              </a:rPr>
              <a:t>enable a mutual exchange of knowledge, starting from primary education until the tertiary sector</a:t>
            </a:r>
            <a:endParaRPr sz="1800">
              <a:latin typeface="Calibri"/>
              <a:ea typeface="Calibri"/>
              <a:cs typeface="Calibri"/>
              <a:sym typeface="Calibri"/>
            </a:endParaRPr>
          </a:p>
          <a:p>
            <a:pPr indent="-184150" lvl="0" marL="285750" marR="0" rtl="0" algn="l">
              <a:lnSpc>
                <a:spcPct val="100000"/>
              </a:lnSpc>
              <a:spcBef>
                <a:spcPts val="0"/>
              </a:spcBef>
              <a:spcAft>
                <a:spcPts val="0"/>
              </a:spcAft>
              <a:buClr>
                <a:srgbClr val="000000"/>
              </a:buClr>
              <a:buSzPts val="1600"/>
              <a:buFont typeface="Arial"/>
              <a:buNone/>
            </a:pPr>
            <a:r>
              <a:t/>
            </a:r>
            <a:endParaRPr i="0" sz="1800" u="none" cap="none" strike="noStrike">
              <a:solidFill>
                <a:srgbClr val="000000"/>
              </a:solidFill>
              <a:latin typeface="Calibri"/>
              <a:ea typeface="Calibri"/>
              <a:cs typeface="Calibri"/>
              <a:sym typeface="Calibri"/>
            </a:endParaRPr>
          </a:p>
          <a:p>
            <a:pPr indent="-298450" lvl="0" marL="285750" marR="0" rtl="0" algn="l">
              <a:lnSpc>
                <a:spcPct val="100000"/>
              </a:lnSpc>
              <a:spcBef>
                <a:spcPts val="0"/>
              </a:spcBef>
              <a:spcAft>
                <a:spcPts val="0"/>
              </a:spcAft>
              <a:buClr>
                <a:srgbClr val="000000"/>
              </a:buClr>
              <a:buSzPts val="1800"/>
              <a:buFont typeface="Calibri"/>
              <a:buChar char="•"/>
            </a:pPr>
            <a:r>
              <a:rPr i="0" lang="en-US" sz="1800" u="none" cap="none" strike="noStrike">
                <a:solidFill>
                  <a:srgbClr val="000000"/>
                </a:solidFill>
                <a:latin typeface="Calibri"/>
                <a:ea typeface="Calibri"/>
                <a:cs typeface="Calibri"/>
                <a:sym typeface="Calibri"/>
              </a:rPr>
              <a:t>their challenge is to be inclusive; including not only the one or two organisations per Bildungsgrätzl, but include the whole community (institutions and people) living in the Bildungsgrätzl</a:t>
            </a:r>
            <a:endParaRPr i="0" sz="1800" u="none" cap="none" strike="noStrike">
              <a:solidFill>
                <a:srgbClr val="000000"/>
              </a:solidFill>
              <a:latin typeface="Calibri"/>
              <a:ea typeface="Calibri"/>
              <a:cs typeface="Calibri"/>
              <a:sym typeface="Calibri"/>
            </a:endParaRPr>
          </a:p>
          <a:p>
            <a:pPr indent="-184150" lvl="0" marL="285750" marR="0" rtl="0" algn="l">
              <a:lnSpc>
                <a:spcPct val="100000"/>
              </a:lnSpc>
              <a:spcBef>
                <a:spcPts val="0"/>
              </a:spcBef>
              <a:spcAft>
                <a:spcPts val="0"/>
              </a:spcAft>
              <a:buClr>
                <a:srgbClr val="000000"/>
              </a:buClr>
              <a:buSzPts val="1600"/>
              <a:buFont typeface="Arial"/>
              <a:buNone/>
            </a:pPr>
            <a:r>
              <a:t/>
            </a:r>
            <a:endParaRPr i="0" sz="1800" u="none" cap="none" strike="noStrike">
              <a:solidFill>
                <a:srgbClr val="000000"/>
              </a:solidFill>
              <a:latin typeface="Calibri"/>
              <a:ea typeface="Calibri"/>
              <a:cs typeface="Calibri"/>
              <a:sym typeface="Calibri"/>
            </a:endParaRPr>
          </a:p>
          <a:p>
            <a:pPr indent="-298450" lvl="0" marL="285750" marR="0" rtl="0" algn="l">
              <a:lnSpc>
                <a:spcPct val="100000"/>
              </a:lnSpc>
              <a:spcBef>
                <a:spcPts val="0"/>
              </a:spcBef>
              <a:spcAft>
                <a:spcPts val="0"/>
              </a:spcAft>
              <a:buClr>
                <a:srgbClr val="000000"/>
              </a:buClr>
              <a:buSzPts val="1800"/>
              <a:buFont typeface="Calibri"/>
              <a:buChar char="•"/>
            </a:pPr>
            <a:r>
              <a:rPr i="0" lang="en-US" sz="1800" u="none" cap="none" strike="noStrike">
                <a:solidFill>
                  <a:srgbClr val="000000"/>
                </a:solidFill>
                <a:latin typeface="Calibri"/>
                <a:ea typeface="Calibri"/>
                <a:cs typeface="Calibri"/>
                <a:sym typeface="Calibri"/>
              </a:rPr>
              <a:t>Every institution of the Bildungsgrätzl is free to choose if they want to participate in projects</a:t>
            </a:r>
            <a:endParaRPr sz="1800">
              <a:latin typeface="Calibri"/>
              <a:ea typeface="Calibri"/>
              <a:cs typeface="Calibri"/>
              <a:sym typeface="Calibri"/>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
          <p:cNvSpPr txBox="1"/>
          <p:nvPr>
            <p:ph type="title"/>
          </p:nvPr>
        </p:nvSpPr>
        <p:spPr>
          <a:xfrm>
            <a:off x="515938" y="586424"/>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The project basics</a:t>
            </a:r>
            <a:endParaRPr b="1">
              <a:solidFill>
                <a:srgbClr val="990099"/>
              </a:solidFill>
            </a:endParaRPr>
          </a:p>
        </p:txBody>
      </p:sp>
      <p:sp>
        <p:nvSpPr>
          <p:cNvPr id="129" name="Google Shape;129;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30" name="Google Shape;130;p2"/>
          <p:cNvPicPr preferRelativeResize="0"/>
          <p:nvPr/>
        </p:nvPicPr>
        <p:blipFill rotWithShape="1">
          <a:blip r:embed="rId3">
            <a:alphaModFix/>
          </a:blip>
          <a:srcRect b="0" l="0" r="0" t="0"/>
          <a:stretch/>
        </p:blipFill>
        <p:spPr>
          <a:xfrm>
            <a:off x="2076815" y="1580929"/>
            <a:ext cx="8867263" cy="2080957"/>
          </a:xfrm>
          <a:prstGeom prst="rect">
            <a:avLst/>
          </a:prstGeom>
          <a:noFill/>
          <a:ln>
            <a:noFill/>
          </a:ln>
        </p:spPr>
      </p:pic>
      <p:pic>
        <p:nvPicPr>
          <p:cNvPr descr="Diagram, schematic&#10;&#10;Description automatically generated" id="131" name="Google Shape;131;p2"/>
          <p:cNvPicPr preferRelativeResize="0"/>
          <p:nvPr/>
        </p:nvPicPr>
        <p:blipFill rotWithShape="1">
          <a:blip r:embed="rId4">
            <a:alphaModFix/>
          </a:blip>
          <a:srcRect b="0" l="0" r="0" t="0"/>
          <a:stretch/>
        </p:blipFill>
        <p:spPr>
          <a:xfrm>
            <a:off x="6842939" y="3937118"/>
            <a:ext cx="3852084" cy="2041671"/>
          </a:xfrm>
          <a:prstGeom prst="rect">
            <a:avLst/>
          </a:prstGeom>
          <a:noFill/>
          <a:ln>
            <a:noFill/>
          </a:ln>
        </p:spPr>
      </p:pic>
      <p:pic>
        <p:nvPicPr>
          <p:cNvPr id="132" name="Google Shape;132;p2"/>
          <p:cNvPicPr preferRelativeResize="0"/>
          <p:nvPr/>
        </p:nvPicPr>
        <p:blipFill rotWithShape="1">
          <a:blip r:embed="rId5">
            <a:alphaModFix/>
          </a:blip>
          <a:srcRect b="0" l="0" r="0" t="19627"/>
          <a:stretch/>
        </p:blipFill>
        <p:spPr>
          <a:xfrm>
            <a:off x="2076815" y="3937118"/>
            <a:ext cx="3628950" cy="204167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34" name="Google Shape;334;p18"/>
          <p:cNvPicPr preferRelativeResize="0"/>
          <p:nvPr/>
        </p:nvPicPr>
        <p:blipFill rotWithShape="1">
          <a:blip r:embed="rId3">
            <a:alphaModFix/>
          </a:blip>
          <a:srcRect b="0" l="0" r="0" t="0"/>
          <a:stretch/>
        </p:blipFill>
        <p:spPr>
          <a:xfrm>
            <a:off x="6612381" y="1284723"/>
            <a:ext cx="4654493" cy="4623708"/>
          </a:xfrm>
          <a:prstGeom prst="rect">
            <a:avLst/>
          </a:prstGeom>
          <a:noFill/>
          <a:ln>
            <a:noFill/>
          </a:ln>
        </p:spPr>
      </p:pic>
      <p:sp>
        <p:nvSpPr>
          <p:cNvPr id="335" name="Google Shape;335;p18"/>
          <p:cNvSpPr txBox="1"/>
          <p:nvPr/>
        </p:nvSpPr>
        <p:spPr>
          <a:xfrm>
            <a:off x="1877476" y="330518"/>
            <a:ext cx="5552700" cy="2031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000" u="none" cap="none" strike="noStrike">
                <a:solidFill>
                  <a:srgbClr val="F58F22"/>
                </a:solidFill>
                <a:latin typeface="Arial"/>
                <a:ea typeface="Arial"/>
                <a:cs typeface="Arial"/>
                <a:sym typeface="Arial"/>
              </a:rPr>
              <a:t>8 Teaching units</a:t>
            </a:r>
            <a:endParaRPr/>
          </a:p>
          <a:p>
            <a:pPr indent="0" lvl="0" marL="0" marR="0" rtl="0" algn="just">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Teaching units are guides with activities that teachers can implement with students. </a:t>
            </a:r>
            <a:endParaRPr/>
          </a:p>
          <a:p>
            <a:pPr indent="0" lvl="0" marL="0" marR="0" rtl="0" algn="just">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This teaching units were designed by the LEC partners. The topics are: Health, Culture, Gender equity, Youth, Social develop, Mobility, Social inclusion, Environment.</a:t>
            </a:r>
            <a:endParaRPr/>
          </a:p>
          <a:p>
            <a:pPr indent="0" lvl="0" marL="0" marR="0" rtl="0" algn="just">
              <a:lnSpc>
                <a:spcPct val="100000"/>
              </a:lnSpc>
              <a:spcBef>
                <a:spcPts val="0"/>
              </a:spcBef>
              <a:spcAft>
                <a:spcPts val="0"/>
              </a:spcAft>
              <a:buNone/>
            </a:pPr>
            <a:r>
              <a:rPr b="1" i="0" lang="en-US" sz="2000" u="none" cap="none" strike="noStrike">
                <a:solidFill>
                  <a:srgbClr val="F58F22"/>
                </a:solidFill>
                <a:latin typeface="Arial"/>
                <a:ea typeface="Arial"/>
                <a:cs typeface="Arial"/>
                <a:sym typeface="Arial"/>
              </a:rPr>
              <a:t>Implementation </a:t>
            </a:r>
            <a:endParaRPr/>
          </a:p>
          <a:p>
            <a:pPr indent="0" lvl="0" marL="0" marR="0" rtl="0" algn="just">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15 schools are implementing the 8 teaching units</a:t>
            </a:r>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336" name="Google Shape;336;p18"/>
          <p:cNvSpPr txBox="1"/>
          <p:nvPr/>
        </p:nvSpPr>
        <p:spPr>
          <a:xfrm>
            <a:off x="7592445" y="1142141"/>
            <a:ext cx="4477516" cy="52629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F58F22"/>
                </a:solidFill>
                <a:latin typeface="Arial"/>
                <a:ea typeface="Arial"/>
                <a:cs typeface="Arial"/>
                <a:sym typeface="Arial"/>
              </a:rPr>
              <a:t>Podcast</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A podcast that gather 8 voices that describes the 8 topics of the teaching units. </a:t>
            </a:r>
            <a:endParaRPr/>
          </a:p>
          <a:p>
            <a:pPr indent="0" lvl="0" marL="0" marR="0" rtl="0" algn="l">
              <a:lnSpc>
                <a:spcPct val="100000"/>
              </a:lnSpc>
              <a:spcBef>
                <a:spcPts val="0"/>
              </a:spcBef>
              <a:spcAft>
                <a:spcPts val="0"/>
              </a:spcAft>
              <a:buNone/>
            </a:pPr>
            <a:r>
              <a:rPr b="1" i="0" lang="en-US" sz="2000" u="none" cap="none" strike="noStrike">
                <a:solidFill>
                  <a:srgbClr val="F58F22"/>
                </a:solidFill>
                <a:latin typeface="Arial"/>
                <a:ea typeface="Arial"/>
                <a:cs typeface="Arial"/>
                <a:sym typeface="Arial"/>
              </a:rPr>
              <a:t>Manifesto</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In this manifesto LEC partners give recommendations to politicians, schools and organizations to take part on open schooling. </a:t>
            </a:r>
            <a:endParaRPr/>
          </a:p>
          <a:p>
            <a:pPr indent="0" lvl="0" marL="0" marR="0" rtl="0" algn="l">
              <a:lnSpc>
                <a:spcPct val="100000"/>
              </a:lnSpc>
              <a:spcBef>
                <a:spcPts val="0"/>
              </a:spcBef>
              <a:spcAft>
                <a:spcPts val="0"/>
              </a:spcAft>
              <a:buNone/>
            </a:pPr>
            <a:r>
              <a:rPr b="1" i="0" lang="en-US" sz="2000" u="none" cap="none" strike="noStrike">
                <a:solidFill>
                  <a:srgbClr val="F58F22"/>
                </a:solidFill>
                <a:latin typeface="Arial"/>
                <a:ea typeface="Arial"/>
                <a:cs typeface="Arial"/>
                <a:sym typeface="Arial"/>
              </a:rPr>
              <a:t>Videos about co-creation</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4 videos to give tips to schools to make co-creation: What is co-creation, from individual work to co-creation, design phases and methodologies, how to implement co-creation?  </a:t>
            </a:r>
            <a:endParaRPr/>
          </a:p>
          <a:p>
            <a:pPr indent="0" lvl="0" marL="0" marR="0" rtl="0" algn="l">
              <a:lnSpc>
                <a:spcPct val="100000"/>
              </a:lnSpc>
              <a:spcBef>
                <a:spcPts val="0"/>
              </a:spcBef>
              <a:spcAft>
                <a:spcPts val="0"/>
              </a:spcAft>
              <a:buNone/>
            </a:pPr>
            <a:r>
              <a:rPr b="1" i="0" lang="en-US" sz="2000" u="none" cap="none" strike="noStrike">
                <a:solidFill>
                  <a:srgbClr val="F58F22"/>
                </a:solidFill>
                <a:latin typeface="Arial"/>
                <a:ea typeface="Arial"/>
                <a:cs typeface="Arial"/>
                <a:sym typeface="Arial"/>
              </a:rPr>
              <a:t>Videos about open schooling</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4 videos to explain a few and important concepts for open schooling: What is open schooling, contextualizing learnings, expand the learning beyond the classroom, cultural change for the open schooling</a:t>
            </a:r>
            <a:endParaRPr/>
          </a:p>
          <a:p>
            <a:pPr indent="0" lvl="0" marL="0" marR="0" rtl="0" algn="l">
              <a:lnSpc>
                <a:spcPct val="100000"/>
              </a:lnSpc>
              <a:spcBef>
                <a:spcPts val="0"/>
              </a:spcBef>
              <a:spcAft>
                <a:spcPts val="0"/>
              </a:spcAft>
              <a:buNone/>
            </a:pPr>
            <a:r>
              <a:rPr b="1" i="0" lang="en-US" sz="2000" u="none" cap="none" strike="noStrike">
                <a:solidFill>
                  <a:srgbClr val="F58F22"/>
                </a:solidFill>
                <a:latin typeface="Arial"/>
                <a:ea typeface="Arial"/>
                <a:cs typeface="Arial"/>
                <a:sym typeface="Arial"/>
              </a:rPr>
              <a:t>Teacher training</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During a week a group of 170 participants (teachers, parents, teacher training students) attendance workshops about: active learning, science capital, youth people, co-creation and open schooling</a:t>
            </a:r>
            <a:endParaRPr/>
          </a:p>
          <a:p>
            <a:pPr indent="0" lvl="0" marL="0" marR="0" rtl="0" algn="l">
              <a:lnSpc>
                <a:spcPct val="100000"/>
              </a:lnSpc>
              <a:spcBef>
                <a:spcPts val="0"/>
              </a:spcBef>
              <a:spcAft>
                <a:spcPts val="0"/>
              </a:spcAft>
              <a:buNone/>
            </a:pPr>
            <a:r>
              <a:rPr b="1" i="0" lang="en-US" sz="2000" u="none" cap="none" strike="noStrike">
                <a:solidFill>
                  <a:srgbClr val="F58F22"/>
                </a:solidFill>
                <a:latin typeface="Arial"/>
                <a:ea typeface="Arial"/>
                <a:cs typeface="Arial"/>
                <a:sym typeface="Arial"/>
              </a:rPr>
              <a:t>Co-creation methodology</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A methodology to make co-creation for education has been described as a result of the LEC Medellín implementation.</a:t>
            </a:r>
            <a:endParaRPr b="0" i="0" sz="1200" u="none" cap="none" strike="noStrike">
              <a:solidFill>
                <a:srgbClr val="F58F22"/>
              </a:solidFill>
              <a:latin typeface="Arial"/>
              <a:ea typeface="Arial"/>
              <a:cs typeface="Arial"/>
              <a:sym typeface="Arial"/>
            </a:endParaRPr>
          </a:p>
        </p:txBody>
      </p:sp>
      <p:pic>
        <p:nvPicPr>
          <p:cNvPr id="337" name="Google Shape;337;p18"/>
          <p:cNvPicPr preferRelativeResize="0"/>
          <p:nvPr/>
        </p:nvPicPr>
        <p:blipFill rotWithShape="1">
          <a:blip r:embed="rId4">
            <a:alphaModFix/>
          </a:blip>
          <a:srcRect b="0" l="0" r="0" t="0"/>
          <a:stretch/>
        </p:blipFill>
        <p:spPr>
          <a:xfrm>
            <a:off x="1715249" y="2362437"/>
            <a:ext cx="5262062" cy="3591813"/>
          </a:xfrm>
          <a:prstGeom prst="rect">
            <a:avLst/>
          </a:prstGeom>
          <a:noFill/>
          <a:ln>
            <a:noFill/>
          </a:ln>
        </p:spPr>
      </p:pic>
      <p:sp>
        <p:nvSpPr>
          <p:cNvPr id="338" name="Google Shape;338;p18"/>
          <p:cNvSpPr/>
          <p:nvPr/>
        </p:nvSpPr>
        <p:spPr>
          <a:xfrm>
            <a:off x="122039" y="151056"/>
            <a:ext cx="1593215" cy="1597025"/>
          </a:xfrm>
          <a:custGeom>
            <a:rect b="b" l="l" r="r" t="t"/>
            <a:pathLst>
              <a:path extrusionOk="0" h="1597025" w="1593215">
                <a:moveTo>
                  <a:pt x="818968" y="0"/>
                </a:moveTo>
                <a:lnTo>
                  <a:pt x="773666" y="0"/>
                </a:lnTo>
                <a:lnTo>
                  <a:pt x="728424" y="2566"/>
                </a:lnTo>
                <a:lnTo>
                  <a:pt x="683358" y="7700"/>
                </a:lnTo>
                <a:lnTo>
                  <a:pt x="638587" y="15401"/>
                </a:lnTo>
                <a:lnTo>
                  <a:pt x="594229" y="25668"/>
                </a:lnTo>
                <a:lnTo>
                  <a:pt x="550400" y="38502"/>
                </a:lnTo>
                <a:lnTo>
                  <a:pt x="507220" y="53904"/>
                </a:lnTo>
                <a:lnTo>
                  <a:pt x="464805" y="71872"/>
                </a:lnTo>
                <a:lnTo>
                  <a:pt x="423275" y="92407"/>
                </a:lnTo>
                <a:lnTo>
                  <a:pt x="382746" y="115508"/>
                </a:lnTo>
                <a:lnTo>
                  <a:pt x="343337" y="141177"/>
                </a:lnTo>
                <a:lnTo>
                  <a:pt x="305164" y="169412"/>
                </a:lnTo>
                <a:lnTo>
                  <a:pt x="268348" y="200215"/>
                </a:lnTo>
                <a:lnTo>
                  <a:pt x="233004" y="233584"/>
                </a:lnTo>
                <a:lnTo>
                  <a:pt x="199718" y="269016"/>
                </a:lnTo>
                <a:lnTo>
                  <a:pt x="168992" y="305924"/>
                </a:lnTo>
                <a:lnTo>
                  <a:pt x="140826" y="344192"/>
                </a:lnTo>
                <a:lnTo>
                  <a:pt x="115221" y="383699"/>
                </a:lnTo>
                <a:lnTo>
                  <a:pt x="92177" y="424329"/>
                </a:lnTo>
                <a:lnTo>
                  <a:pt x="71693" y="465963"/>
                </a:lnTo>
                <a:lnTo>
                  <a:pt x="53770" y="508483"/>
                </a:lnTo>
                <a:lnTo>
                  <a:pt x="38407" y="551771"/>
                </a:lnTo>
                <a:lnTo>
                  <a:pt x="25604" y="595709"/>
                </a:lnTo>
                <a:lnTo>
                  <a:pt x="15362" y="640178"/>
                </a:lnTo>
                <a:lnTo>
                  <a:pt x="7681" y="685061"/>
                </a:lnTo>
                <a:lnTo>
                  <a:pt x="2560" y="730240"/>
                </a:lnTo>
                <a:lnTo>
                  <a:pt x="0" y="775595"/>
                </a:lnTo>
                <a:lnTo>
                  <a:pt x="0" y="821010"/>
                </a:lnTo>
                <a:lnTo>
                  <a:pt x="2560" y="866365"/>
                </a:lnTo>
                <a:lnTo>
                  <a:pt x="7681" y="911543"/>
                </a:lnTo>
                <a:lnTo>
                  <a:pt x="15362" y="956426"/>
                </a:lnTo>
                <a:lnTo>
                  <a:pt x="25604" y="1000895"/>
                </a:lnTo>
                <a:lnTo>
                  <a:pt x="38407" y="1044833"/>
                </a:lnTo>
                <a:lnTo>
                  <a:pt x="53770" y="1088121"/>
                </a:lnTo>
                <a:lnTo>
                  <a:pt x="71693" y="1130641"/>
                </a:lnTo>
                <a:lnTo>
                  <a:pt x="92177" y="1172275"/>
                </a:lnTo>
                <a:lnTo>
                  <a:pt x="115221" y="1212905"/>
                </a:lnTo>
                <a:lnTo>
                  <a:pt x="140826" y="1252413"/>
                </a:lnTo>
                <a:lnTo>
                  <a:pt x="168992" y="1290680"/>
                </a:lnTo>
                <a:lnTo>
                  <a:pt x="199718" y="1327589"/>
                </a:lnTo>
                <a:lnTo>
                  <a:pt x="233004" y="1363020"/>
                </a:lnTo>
                <a:lnTo>
                  <a:pt x="268348" y="1396391"/>
                </a:lnTo>
                <a:lnTo>
                  <a:pt x="305164" y="1427195"/>
                </a:lnTo>
                <a:lnTo>
                  <a:pt x="343337" y="1455431"/>
                </a:lnTo>
                <a:lnTo>
                  <a:pt x="382746" y="1481101"/>
                </a:lnTo>
                <a:lnTo>
                  <a:pt x="423275" y="1504204"/>
                </a:lnTo>
                <a:lnTo>
                  <a:pt x="464805" y="1524739"/>
                </a:lnTo>
                <a:lnTo>
                  <a:pt x="507220" y="1542708"/>
                </a:lnTo>
                <a:lnTo>
                  <a:pt x="550400" y="1558110"/>
                </a:lnTo>
                <a:lnTo>
                  <a:pt x="594229" y="1570945"/>
                </a:lnTo>
                <a:lnTo>
                  <a:pt x="638587" y="1581213"/>
                </a:lnTo>
                <a:lnTo>
                  <a:pt x="683358" y="1588914"/>
                </a:lnTo>
                <a:lnTo>
                  <a:pt x="728424" y="1594048"/>
                </a:lnTo>
                <a:lnTo>
                  <a:pt x="773666" y="1596615"/>
                </a:lnTo>
                <a:lnTo>
                  <a:pt x="818968" y="1596615"/>
                </a:lnTo>
                <a:lnTo>
                  <a:pt x="864210" y="1594048"/>
                </a:lnTo>
                <a:lnTo>
                  <a:pt x="909276" y="1588914"/>
                </a:lnTo>
                <a:lnTo>
                  <a:pt x="954046" y="1581213"/>
                </a:lnTo>
                <a:lnTo>
                  <a:pt x="998405" y="1570945"/>
                </a:lnTo>
                <a:lnTo>
                  <a:pt x="1042233" y="1558110"/>
                </a:lnTo>
                <a:lnTo>
                  <a:pt x="1085412" y="1542708"/>
                </a:lnTo>
                <a:lnTo>
                  <a:pt x="1127826" y="1524739"/>
                </a:lnTo>
                <a:lnTo>
                  <a:pt x="1169356" y="1504204"/>
                </a:lnTo>
                <a:lnTo>
                  <a:pt x="1209884" y="1481101"/>
                </a:lnTo>
                <a:lnTo>
                  <a:pt x="1249292" y="1455431"/>
                </a:lnTo>
                <a:lnTo>
                  <a:pt x="1287463" y="1427195"/>
                </a:lnTo>
                <a:lnTo>
                  <a:pt x="1324278" y="1396391"/>
                </a:lnTo>
                <a:lnTo>
                  <a:pt x="1359621" y="1363020"/>
                </a:lnTo>
                <a:lnTo>
                  <a:pt x="1392909" y="1327589"/>
                </a:lnTo>
                <a:lnTo>
                  <a:pt x="1423636" y="1290680"/>
                </a:lnTo>
                <a:lnTo>
                  <a:pt x="1451802" y="1252413"/>
                </a:lnTo>
                <a:lnTo>
                  <a:pt x="1477408" y="1212905"/>
                </a:lnTo>
                <a:lnTo>
                  <a:pt x="1500453" y="1172275"/>
                </a:lnTo>
                <a:lnTo>
                  <a:pt x="1520938" y="1130641"/>
                </a:lnTo>
                <a:lnTo>
                  <a:pt x="1538862" y="1088121"/>
                </a:lnTo>
                <a:lnTo>
                  <a:pt x="1554226" y="1044833"/>
                </a:lnTo>
                <a:lnTo>
                  <a:pt x="1567029" y="1000895"/>
                </a:lnTo>
                <a:lnTo>
                  <a:pt x="1577271" y="956426"/>
                </a:lnTo>
                <a:lnTo>
                  <a:pt x="1584953" y="911543"/>
                </a:lnTo>
                <a:lnTo>
                  <a:pt x="1590074" y="866365"/>
                </a:lnTo>
                <a:lnTo>
                  <a:pt x="1592635" y="821010"/>
                </a:lnTo>
                <a:lnTo>
                  <a:pt x="1592635" y="775595"/>
                </a:lnTo>
                <a:lnTo>
                  <a:pt x="1590074" y="730240"/>
                </a:lnTo>
                <a:lnTo>
                  <a:pt x="1584953" y="685061"/>
                </a:lnTo>
                <a:lnTo>
                  <a:pt x="1577271" y="640178"/>
                </a:lnTo>
                <a:lnTo>
                  <a:pt x="1567029" y="595709"/>
                </a:lnTo>
                <a:lnTo>
                  <a:pt x="1554226" y="551771"/>
                </a:lnTo>
                <a:lnTo>
                  <a:pt x="1538862" y="508483"/>
                </a:lnTo>
                <a:lnTo>
                  <a:pt x="1520938" y="465963"/>
                </a:lnTo>
                <a:lnTo>
                  <a:pt x="1500453" y="424329"/>
                </a:lnTo>
                <a:lnTo>
                  <a:pt x="1477408" y="383699"/>
                </a:lnTo>
                <a:lnTo>
                  <a:pt x="1451802" y="344192"/>
                </a:lnTo>
                <a:lnTo>
                  <a:pt x="1423636" y="305924"/>
                </a:lnTo>
                <a:lnTo>
                  <a:pt x="1392909" y="269016"/>
                </a:lnTo>
                <a:lnTo>
                  <a:pt x="1359621" y="233584"/>
                </a:lnTo>
                <a:lnTo>
                  <a:pt x="1324278" y="200215"/>
                </a:lnTo>
                <a:lnTo>
                  <a:pt x="1287463" y="169412"/>
                </a:lnTo>
                <a:lnTo>
                  <a:pt x="1249292" y="141177"/>
                </a:lnTo>
                <a:lnTo>
                  <a:pt x="1209884" y="115508"/>
                </a:lnTo>
                <a:lnTo>
                  <a:pt x="1169356" y="92407"/>
                </a:lnTo>
                <a:lnTo>
                  <a:pt x="1127826" y="71872"/>
                </a:lnTo>
                <a:lnTo>
                  <a:pt x="1085412" y="53904"/>
                </a:lnTo>
                <a:lnTo>
                  <a:pt x="1042233" y="38502"/>
                </a:lnTo>
                <a:lnTo>
                  <a:pt x="998405" y="25668"/>
                </a:lnTo>
                <a:lnTo>
                  <a:pt x="954046" y="15401"/>
                </a:lnTo>
                <a:lnTo>
                  <a:pt x="909276" y="7700"/>
                </a:lnTo>
                <a:lnTo>
                  <a:pt x="864210" y="2566"/>
                </a:lnTo>
                <a:lnTo>
                  <a:pt x="818968" y="0"/>
                </a:lnTo>
                <a:close/>
              </a:path>
            </a:pathLst>
          </a:custGeom>
          <a:solidFill>
            <a:srgbClr val="951B8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9" name="Google Shape;339;p18"/>
          <p:cNvSpPr txBox="1"/>
          <p:nvPr/>
        </p:nvSpPr>
        <p:spPr>
          <a:xfrm>
            <a:off x="271805" y="330529"/>
            <a:ext cx="1230000" cy="949500"/>
          </a:xfrm>
          <a:prstGeom prst="rect">
            <a:avLst/>
          </a:prstGeom>
          <a:noFill/>
          <a:ln>
            <a:noFill/>
          </a:ln>
        </p:spPr>
        <p:txBody>
          <a:bodyPr anchorCtr="0" anchor="t" bIns="0" lIns="0" spcFirstLastPara="1" rIns="0" wrap="square" tIns="9525">
            <a:spAutoFit/>
          </a:bodyPr>
          <a:lstStyle/>
          <a:p>
            <a:pPr indent="37465" lvl="0" marL="12700" marR="5080" rtl="0" algn="ctr">
              <a:lnSpc>
                <a:spcPct val="101099"/>
              </a:lnSpc>
              <a:spcBef>
                <a:spcPts val="0"/>
              </a:spcBef>
              <a:spcAft>
                <a:spcPts val="0"/>
              </a:spcAft>
              <a:buNone/>
            </a:pPr>
            <a:r>
              <a:rPr b="1" i="0" lang="en-US" sz="2000" u="none" cap="none" strike="noStrike">
                <a:solidFill>
                  <a:srgbClr val="FFFFFF"/>
                </a:solidFill>
                <a:latin typeface="Arial"/>
                <a:ea typeface="Arial"/>
                <a:cs typeface="Arial"/>
                <a:sym typeface="Arial"/>
              </a:rPr>
              <a:t>#LEC</a:t>
            </a:r>
            <a:endParaRPr sz="2000"/>
          </a:p>
          <a:p>
            <a:pPr indent="37465" lvl="0" marL="12700" marR="5080" rtl="0" algn="ctr">
              <a:lnSpc>
                <a:spcPct val="101099"/>
              </a:lnSpc>
              <a:spcBef>
                <a:spcPts val="75"/>
              </a:spcBef>
              <a:spcAft>
                <a:spcPts val="0"/>
              </a:spcAft>
              <a:buNone/>
            </a:pPr>
            <a:r>
              <a:rPr b="1" i="0" lang="en-US" sz="2000" u="none" cap="none" strike="noStrike">
                <a:solidFill>
                  <a:srgbClr val="FFFFFF"/>
                </a:solidFill>
                <a:latin typeface="Arial"/>
                <a:ea typeface="Arial"/>
                <a:cs typeface="Arial"/>
                <a:sym typeface="Arial"/>
              </a:rPr>
              <a:t>Medellin  Colombia</a:t>
            </a:r>
            <a:endParaRPr b="0" i="0" sz="20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45" name="Google Shape;345;p44"/>
          <p:cNvSpPr txBox="1"/>
          <p:nvPr/>
        </p:nvSpPr>
        <p:spPr>
          <a:xfrm>
            <a:off x="336247" y="558203"/>
            <a:ext cx="1556425" cy="1142429"/>
          </a:xfrm>
          <a:prstGeom prst="rect">
            <a:avLst/>
          </a:prstGeom>
          <a:noFill/>
          <a:ln>
            <a:noFill/>
          </a:ln>
        </p:spPr>
        <p:txBody>
          <a:bodyPr anchorCtr="0" anchor="t" bIns="0" lIns="0" spcFirstLastPara="1" rIns="0" wrap="square" tIns="9525">
            <a:spAutoFit/>
          </a:bodyPr>
          <a:lstStyle/>
          <a:p>
            <a:pPr indent="-146685" lvl="0" marL="158750" marR="5080" rtl="0" algn="ctr">
              <a:lnSpc>
                <a:spcPct val="101099"/>
              </a:lnSpc>
              <a:spcBef>
                <a:spcPts val="0"/>
              </a:spcBef>
              <a:spcAft>
                <a:spcPts val="0"/>
              </a:spcAft>
              <a:buNone/>
            </a:pPr>
            <a:r>
              <a:rPr b="1" i="0" lang="en-US" sz="2400" u="none" cap="none" strike="noStrike">
                <a:solidFill>
                  <a:srgbClr val="FFFFFF"/>
                </a:solidFill>
                <a:latin typeface="Arial"/>
                <a:ea typeface="Arial"/>
                <a:cs typeface="Arial"/>
                <a:sym typeface="Arial"/>
              </a:rPr>
              <a:t>#LEC </a:t>
            </a:r>
            <a:endParaRPr/>
          </a:p>
          <a:p>
            <a:pPr indent="-146685" lvl="0" marL="158750" marR="5080" rtl="0" algn="ctr">
              <a:lnSpc>
                <a:spcPct val="101099"/>
              </a:lnSpc>
              <a:spcBef>
                <a:spcPts val="75"/>
              </a:spcBef>
              <a:spcAft>
                <a:spcPts val="0"/>
              </a:spcAft>
              <a:buNone/>
            </a:pPr>
            <a:r>
              <a:rPr b="1" i="0" lang="en-US" sz="2400" u="none" cap="none" strike="noStrike">
                <a:solidFill>
                  <a:srgbClr val="FFFFFF"/>
                </a:solidFill>
                <a:latin typeface="Arial"/>
                <a:ea typeface="Arial"/>
                <a:cs typeface="Arial"/>
                <a:sym typeface="Arial"/>
              </a:rPr>
              <a:t>Trieste  </a:t>
            </a:r>
            <a:endParaRPr b="1" i="0" sz="2400" u="none" cap="none" strike="noStrike">
              <a:solidFill>
                <a:srgbClr val="FFFFFF"/>
              </a:solidFill>
              <a:latin typeface="Arial"/>
              <a:ea typeface="Arial"/>
              <a:cs typeface="Arial"/>
              <a:sym typeface="Arial"/>
            </a:endParaRPr>
          </a:p>
          <a:p>
            <a:pPr indent="-146685" lvl="0" marL="158750" marR="5080" rtl="0" algn="ctr">
              <a:lnSpc>
                <a:spcPct val="101099"/>
              </a:lnSpc>
              <a:spcBef>
                <a:spcPts val="75"/>
              </a:spcBef>
              <a:spcAft>
                <a:spcPts val="0"/>
              </a:spcAft>
              <a:buNone/>
            </a:pPr>
            <a:r>
              <a:rPr b="1" i="0" lang="en-US" sz="2400" u="none" cap="none" strike="noStrike">
                <a:solidFill>
                  <a:srgbClr val="FFFFFF"/>
                </a:solidFill>
                <a:latin typeface="Arial"/>
                <a:ea typeface="Arial"/>
                <a:cs typeface="Arial"/>
                <a:sym typeface="Arial"/>
              </a:rPr>
              <a:t>Italy</a:t>
            </a:r>
            <a:endParaRPr b="0" i="0" sz="2400" u="none" cap="none" strike="noStrike">
              <a:solidFill>
                <a:srgbClr val="000000"/>
              </a:solidFill>
              <a:latin typeface="Arial"/>
              <a:ea typeface="Arial"/>
              <a:cs typeface="Arial"/>
              <a:sym typeface="Arial"/>
            </a:endParaRPr>
          </a:p>
        </p:txBody>
      </p:sp>
      <p:sp>
        <p:nvSpPr>
          <p:cNvPr id="346" name="Google Shape;346;p44"/>
          <p:cNvSpPr/>
          <p:nvPr/>
        </p:nvSpPr>
        <p:spPr>
          <a:xfrm>
            <a:off x="179738" y="212940"/>
            <a:ext cx="1593215" cy="1597025"/>
          </a:xfrm>
          <a:custGeom>
            <a:rect b="b" l="l" r="r" t="t"/>
            <a:pathLst>
              <a:path extrusionOk="0" h="1597025" w="1593215">
                <a:moveTo>
                  <a:pt x="818963" y="0"/>
                </a:moveTo>
                <a:lnTo>
                  <a:pt x="773662" y="0"/>
                </a:lnTo>
                <a:lnTo>
                  <a:pt x="728420" y="2566"/>
                </a:lnTo>
                <a:lnTo>
                  <a:pt x="683355" y="7700"/>
                </a:lnTo>
                <a:lnTo>
                  <a:pt x="638584" y="15401"/>
                </a:lnTo>
                <a:lnTo>
                  <a:pt x="594226" y="25669"/>
                </a:lnTo>
                <a:lnTo>
                  <a:pt x="550398" y="38504"/>
                </a:lnTo>
                <a:lnTo>
                  <a:pt x="507218" y="53906"/>
                </a:lnTo>
                <a:lnTo>
                  <a:pt x="464804" y="71875"/>
                </a:lnTo>
                <a:lnTo>
                  <a:pt x="423274" y="92410"/>
                </a:lnTo>
                <a:lnTo>
                  <a:pt x="382745" y="115513"/>
                </a:lnTo>
                <a:lnTo>
                  <a:pt x="343336" y="141183"/>
                </a:lnTo>
                <a:lnTo>
                  <a:pt x="305164" y="169419"/>
                </a:lnTo>
                <a:lnTo>
                  <a:pt x="268348" y="200223"/>
                </a:lnTo>
                <a:lnTo>
                  <a:pt x="233004" y="233594"/>
                </a:lnTo>
                <a:lnTo>
                  <a:pt x="199718" y="269025"/>
                </a:lnTo>
                <a:lnTo>
                  <a:pt x="168992" y="305934"/>
                </a:lnTo>
                <a:lnTo>
                  <a:pt x="140826" y="344201"/>
                </a:lnTo>
                <a:lnTo>
                  <a:pt x="115221" y="383709"/>
                </a:lnTo>
                <a:lnTo>
                  <a:pt x="92177" y="424339"/>
                </a:lnTo>
                <a:lnTo>
                  <a:pt x="71693" y="465973"/>
                </a:lnTo>
                <a:lnTo>
                  <a:pt x="53770" y="508493"/>
                </a:lnTo>
                <a:lnTo>
                  <a:pt x="38407" y="551781"/>
                </a:lnTo>
                <a:lnTo>
                  <a:pt x="25604" y="595718"/>
                </a:lnTo>
                <a:lnTo>
                  <a:pt x="15362" y="640188"/>
                </a:lnTo>
                <a:lnTo>
                  <a:pt x="7681" y="685071"/>
                </a:lnTo>
                <a:lnTo>
                  <a:pt x="2560" y="730249"/>
                </a:lnTo>
                <a:lnTo>
                  <a:pt x="0" y="775604"/>
                </a:lnTo>
                <a:lnTo>
                  <a:pt x="0" y="821019"/>
                </a:lnTo>
                <a:lnTo>
                  <a:pt x="2560" y="866374"/>
                </a:lnTo>
                <a:lnTo>
                  <a:pt x="7681" y="911552"/>
                </a:lnTo>
                <a:lnTo>
                  <a:pt x="15362" y="956435"/>
                </a:lnTo>
                <a:lnTo>
                  <a:pt x="25604" y="1000904"/>
                </a:lnTo>
                <a:lnTo>
                  <a:pt x="38407" y="1044842"/>
                </a:lnTo>
                <a:lnTo>
                  <a:pt x="53770" y="1088130"/>
                </a:lnTo>
                <a:lnTo>
                  <a:pt x="71693" y="1130650"/>
                </a:lnTo>
                <a:lnTo>
                  <a:pt x="92177" y="1172284"/>
                </a:lnTo>
                <a:lnTo>
                  <a:pt x="115221" y="1212913"/>
                </a:lnTo>
                <a:lnTo>
                  <a:pt x="140826" y="1252421"/>
                </a:lnTo>
                <a:lnTo>
                  <a:pt x="168992" y="1290688"/>
                </a:lnTo>
                <a:lnTo>
                  <a:pt x="199718" y="1327596"/>
                </a:lnTo>
                <a:lnTo>
                  <a:pt x="233004" y="1363027"/>
                </a:lnTo>
                <a:lnTo>
                  <a:pt x="268348" y="1396398"/>
                </a:lnTo>
                <a:lnTo>
                  <a:pt x="305164" y="1427201"/>
                </a:lnTo>
                <a:lnTo>
                  <a:pt x="343336" y="1455438"/>
                </a:lnTo>
                <a:lnTo>
                  <a:pt x="382745" y="1481107"/>
                </a:lnTo>
                <a:lnTo>
                  <a:pt x="423274" y="1504210"/>
                </a:lnTo>
                <a:lnTo>
                  <a:pt x="464804" y="1524745"/>
                </a:lnTo>
                <a:lnTo>
                  <a:pt x="507218" y="1542714"/>
                </a:lnTo>
                <a:lnTo>
                  <a:pt x="550398" y="1558115"/>
                </a:lnTo>
                <a:lnTo>
                  <a:pt x="594226" y="1570950"/>
                </a:lnTo>
                <a:lnTo>
                  <a:pt x="638584" y="1581218"/>
                </a:lnTo>
                <a:lnTo>
                  <a:pt x="683355" y="1588919"/>
                </a:lnTo>
                <a:lnTo>
                  <a:pt x="728420" y="1594053"/>
                </a:lnTo>
                <a:lnTo>
                  <a:pt x="773662" y="1596620"/>
                </a:lnTo>
                <a:lnTo>
                  <a:pt x="818963" y="1596620"/>
                </a:lnTo>
                <a:lnTo>
                  <a:pt x="864205" y="1594053"/>
                </a:lnTo>
                <a:lnTo>
                  <a:pt x="909270" y="1588919"/>
                </a:lnTo>
                <a:lnTo>
                  <a:pt x="954041" y="1581218"/>
                </a:lnTo>
                <a:lnTo>
                  <a:pt x="998399" y="1570950"/>
                </a:lnTo>
                <a:lnTo>
                  <a:pt x="1042227" y="1558115"/>
                </a:lnTo>
                <a:lnTo>
                  <a:pt x="1085407" y="1542714"/>
                </a:lnTo>
                <a:lnTo>
                  <a:pt x="1127821" y="1524745"/>
                </a:lnTo>
                <a:lnTo>
                  <a:pt x="1169351" y="1504210"/>
                </a:lnTo>
                <a:lnTo>
                  <a:pt x="1209879" y="1481107"/>
                </a:lnTo>
                <a:lnTo>
                  <a:pt x="1249289" y="1455438"/>
                </a:lnTo>
                <a:lnTo>
                  <a:pt x="1287460" y="1427201"/>
                </a:lnTo>
                <a:lnTo>
                  <a:pt x="1324277" y="1396398"/>
                </a:lnTo>
                <a:lnTo>
                  <a:pt x="1359621" y="1363027"/>
                </a:lnTo>
                <a:lnTo>
                  <a:pt x="1392909" y="1327596"/>
                </a:lnTo>
                <a:lnTo>
                  <a:pt x="1423636" y="1290688"/>
                </a:lnTo>
                <a:lnTo>
                  <a:pt x="1451802" y="1252421"/>
                </a:lnTo>
                <a:lnTo>
                  <a:pt x="1477408" y="1212913"/>
                </a:lnTo>
                <a:lnTo>
                  <a:pt x="1500453" y="1172284"/>
                </a:lnTo>
                <a:lnTo>
                  <a:pt x="1520938" y="1130650"/>
                </a:lnTo>
                <a:lnTo>
                  <a:pt x="1538862" y="1088130"/>
                </a:lnTo>
                <a:lnTo>
                  <a:pt x="1554226" y="1044842"/>
                </a:lnTo>
                <a:lnTo>
                  <a:pt x="1567029" y="1000904"/>
                </a:lnTo>
                <a:lnTo>
                  <a:pt x="1577271" y="956435"/>
                </a:lnTo>
                <a:lnTo>
                  <a:pt x="1584953" y="911552"/>
                </a:lnTo>
                <a:lnTo>
                  <a:pt x="1590074" y="866374"/>
                </a:lnTo>
                <a:lnTo>
                  <a:pt x="1592635" y="821019"/>
                </a:lnTo>
                <a:lnTo>
                  <a:pt x="1592635" y="775604"/>
                </a:lnTo>
                <a:lnTo>
                  <a:pt x="1590074" y="730249"/>
                </a:lnTo>
                <a:lnTo>
                  <a:pt x="1584953" y="685071"/>
                </a:lnTo>
                <a:lnTo>
                  <a:pt x="1577271" y="640188"/>
                </a:lnTo>
                <a:lnTo>
                  <a:pt x="1567029" y="595718"/>
                </a:lnTo>
                <a:lnTo>
                  <a:pt x="1554226" y="551781"/>
                </a:lnTo>
                <a:lnTo>
                  <a:pt x="1538862" y="508493"/>
                </a:lnTo>
                <a:lnTo>
                  <a:pt x="1520938" y="465973"/>
                </a:lnTo>
                <a:lnTo>
                  <a:pt x="1500453" y="424339"/>
                </a:lnTo>
                <a:lnTo>
                  <a:pt x="1477408" y="383709"/>
                </a:lnTo>
                <a:lnTo>
                  <a:pt x="1451802" y="344201"/>
                </a:lnTo>
                <a:lnTo>
                  <a:pt x="1423636" y="305934"/>
                </a:lnTo>
                <a:lnTo>
                  <a:pt x="1392909" y="269025"/>
                </a:lnTo>
                <a:lnTo>
                  <a:pt x="1359621" y="233594"/>
                </a:lnTo>
                <a:lnTo>
                  <a:pt x="1324277" y="200223"/>
                </a:lnTo>
                <a:lnTo>
                  <a:pt x="1287460" y="169419"/>
                </a:lnTo>
                <a:lnTo>
                  <a:pt x="1249289" y="141183"/>
                </a:lnTo>
                <a:lnTo>
                  <a:pt x="1209879" y="115513"/>
                </a:lnTo>
                <a:lnTo>
                  <a:pt x="1169351" y="92410"/>
                </a:lnTo>
                <a:lnTo>
                  <a:pt x="1127821" y="71875"/>
                </a:lnTo>
                <a:lnTo>
                  <a:pt x="1085407" y="53906"/>
                </a:lnTo>
                <a:lnTo>
                  <a:pt x="1042227" y="38504"/>
                </a:lnTo>
                <a:lnTo>
                  <a:pt x="998399" y="25669"/>
                </a:lnTo>
                <a:lnTo>
                  <a:pt x="954041" y="15401"/>
                </a:lnTo>
                <a:lnTo>
                  <a:pt x="909270" y="7700"/>
                </a:lnTo>
                <a:lnTo>
                  <a:pt x="864205" y="2566"/>
                </a:lnTo>
                <a:lnTo>
                  <a:pt x="818963" y="0"/>
                </a:lnTo>
                <a:close/>
              </a:path>
            </a:pathLst>
          </a:custGeom>
          <a:solidFill>
            <a:srgbClr val="F593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7" name="Google Shape;347;p44"/>
          <p:cNvSpPr txBox="1"/>
          <p:nvPr/>
        </p:nvSpPr>
        <p:spPr>
          <a:xfrm>
            <a:off x="424159" y="372918"/>
            <a:ext cx="1093500" cy="949500"/>
          </a:xfrm>
          <a:prstGeom prst="rect">
            <a:avLst/>
          </a:prstGeom>
          <a:noFill/>
          <a:ln>
            <a:noFill/>
          </a:ln>
        </p:spPr>
        <p:txBody>
          <a:bodyPr anchorCtr="0" anchor="t" bIns="0" lIns="0" spcFirstLastPara="1" rIns="0" wrap="square" tIns="9525">
            <a:spAutoFit/>
          </a:bodyPr>
          <a:lstStyle/>
          <a:p>
            <a:pPr indent="184150" lvl="0" marL="12700" marR="5080" rtl="0" algn="l">
              <a:lnSpc>
                <a:spcPct val="101099"/>
              </a:lnSpc>
              <a:spcBef>
                <a:spcPts val="0"/>
              </a:spcBef>
              <a:spcAft>
                <a:spcPts val="0"/>
              </a:spcAft>
              <a:buNone/>
            </a:pPr>
            <a:r>
              <a:rPr b="1" i="0" lang="en-US" sz="2000" u="none" cap="none" strike="noStrike">
                <a:solidFill>
                  <a:srgbClr val="FFFFFF"/>
                </a:solidFill>
                <a:latin typeface="Arial"/>
                <a:ea typeface="Arial"/>
                <a:cs typeface="Arial"/>
                <a:sym typeface="Arial"/>
              </a:rPr>
              <a:t>#LEC</a:t>
            </a:r>
            <a:endParaRPr sz="2000"/>
          </a:p>
          <a:p>
            <a:pPr indent="184150" lvl="0" marL="12700" marR="5080" rtl="0" algn="l">
              <a:lnSpc>
                <a:spcPct val="101099"/>
              </a:lnSpc>
              <a:spcBef>
                <a:spcPts val="75"/>
              </a:spcBef>
              <a:spcAft>
                <a:spcPts val="0"/>
              </a:spcAft>
              <a:buNone/>
            </a:pPr>
            <a:r>
              <a:rPr b="1" i="0" lang="en-US" sz="2000" u="none" cap="none" strike="noStrike">
                <a:solidFill>
                  <a:srgbClr val="FFFFFF"/>
                </a:solidFill>
                <a:latin typeface="Arial"/>
                <a:ea typeface="Arial"/>
                <a:cs typeface="Arial"/>
                <a:sym typeface="Arial"/>
              </a:rPr>
              <a:t>Porto  Portugal</a:t>
            </a:r>
            <a:endParaRPr b="0" i="0" sz="2000" u="none" cap="none" strike="noStrike">
              <a:solidFill>
                <a:srgbClr val="000000"/>
              </a:solidFill>
              <a:latin typeface="Arial"/>
              <a:ea typeface="Arial"/>
              <a:cs typeface="Arial"/>
              <a:sym typeface="Arial"/>
            </a:endParaRPr>
          </a:p>
        </p:txBody>
      </p:sp>
      <p:pic>
        <p:nvPicPr>
          <p:cNvPr id="348" name="Google Shape;348;p44"/>
          <p:cNvPicPr preferRelativeResize="0"/>
          <p:nvPr/>
        </p:nvPicPr>
        <p:blipFill rotWithShape="1">
          <a:blip r:embed="rId3">
            <a:alphaModFix/>
          </a:blip>
          <a:srcRect b="14285" l="0" r="1609" t="7382"/>
          <a:stretch/>
        </p:blipFill>
        <p:spPr>
          <a:xfrm>
            <a:off x="5185715" y="199340"/>
            <a:ext cx="5253843" cy="3346293"/>
          </a:xfrm>
          <a:prstGeom prst="rect">
            <a:avLst/>
          </a:prstGeom>
          <a:noFill/>
          <a:ln>
            <a:noFill/>
          </a:ln>
        </p:spPr>
      </p:pic>
      <p:sp>
        <p:nvSpPr>
          <p:cNvPr id="349" name="Google Shape;349;p44"/>
          <p:cNvSpPr txBox="1"/>
          <p:nvPr/>
        </p:nvSpPr>
        <p:spPr>
          <a:xfrm>
            <a:off x="144236" y="1980684"/>
            <a:ext cx="4593900" cy="4956300"/>
          </a:xfrm>
          <a:prstGeom prst="rect">
            <a:avLst/>
          </a:prstGeom>
          <a:noFill/>
          <a:ln>
            <a:noFill/>
          </a:ln>
        </p:spPr>
        <p:txBody>
          <a:bodyPr anchorCtr="0" anchor="t" bIns="45700" lIns="91425" spcFirstLastPara="1" rIns="91425" wrap="square" tIns="45700">
            <a:spAutoFit/>
          </a:bodyPr>
          <a:lstStyle/>
          <a:p>
            <a:pPr indent="-311150" lvl="0" marL="285750" marR="0" rtl="0" algn="l">
              <a:lnSpc>
                <a:spcPct val="100000"/>
              </a:lnSpc>
              <a:spcBef>
                <a:spcPts val="0"/>
              </a:spcBef>
              <a:spcAft>
                <a:spcPts val="0"/>
              </a:spcAft>
              <a:buClr>
                <a:srgbClr val="000000"/>
              </a:buClr>
              <a:buSzPts val="1800"/>
              <a:buFont typeface="Calibri"/>
              <a:buChar char="•"/>
            </a:pPr>
            <a:r>
              <a:rPr i="0" lang="en-US" sz="1800" u="none" cap="none" strike="noStrike">
                <a:solidFill>
                  <a:srgbClr val="000000"/>
                </a:solidFill>
                <a:latin typeface="Calibri"/>
                <a:ea typeface="Calibri"/>
                <a:cs typeface="Calibri"/>
                <a:sym typeface="Calibri"/>
              </a:rPr>
              <a:t>connections between the University of Porto, schools, students’ families and professionals. These different publics will be placed in the same ecosystem; built upon the expertise of Junior University.</a:t>
            </a:r>
            <a:endParaRPr sz="1800">
              <a:latin typeface="Calibri"/>
              <a:ea typeface="Calibri"/>
              <a:cs typeface="Calibri"/>
              <a:sym typeface="Calibri"/>
            </a:endParaRPr>
          </a:p>
          <a:p>
            <a:pPr indent="-311150" lvl="0" marL="285750" marR="0" rtl="0" algn="l">
              <a:lnSpc>
                <a:spcPct val="100000"/>
              </a:lnSpc>
              <a:spcBef>
                <a:spcPts val="0"/>
              </a:spcBef>
              <a:spcAft>
                <a:spcPts val="0"/>
              </a:spcAft>
              <a:buClr>
                <a:srgbClr val="000000"/>
              </a:buClr>
              <a:buSzPts val="1800"/>
              <a:buFont typeface="Calibri"/>
              <a:buChar char="•"/>
            </a:pPr>
            <a:r>
              <a:rPr i="0" lang="en-US" sz="1800" u="none" cap="none" strike="noStrike">
                <a:solidFill>
                  <a:srgbClr val="000000"/>
                </a:solidFill>
                <a:latin typeface="Calibri"/>
                <a:ea typeface="Calibri"/>
                <a:cs typeface="Calibri"/>
                <a:sym typeface="Calibri"/>
              </a:rPr>
              <a:t>Providing students with challenging non-formal educational experiences to develop skills beyond the school. </a:t>
            </a:r>
            <a:endParaRPr sz="1800">
              <a:latin typeface="Calibri"/>
              <a:ea typeface="Calibri"/>
              <a:cs typeface="Calibri"/>
              <a:sym typeface="Calibri"/>
            </a:endParaRPr>
          </a:p>
          <a:p>
            <a:pPr indent="-196850" lvl="0" marL="285750" marR="0" rtl="0" algn="l">
              <a:lnSpc>
                <a:spcPct val="100000"/>
              </a:lnSpc>
              <a:spcBef>
                <a:spcPts val="0"/>
              </a:spcBef>
              <a:spcAft>
                <a:spcPts val="0"/>
              </a:spcAft>
              <a:buClr>
                <a:srgbClr val="000000"/>
              </a:buClr>
              <a:buSzPts val="1400"/>
              <a:buFont typeface="Arial"/>
              <a:buNone/>
            </a:pPr>
            <a:r>
              <a:t/>
            </a:r>
            <a:endParaRPr i="0" sz="1800" u="none" cap="none" strike="noStrike">
              <a:solidFill>
                <a:srgbClr val="000000"/>
              </a:solidFill>
              <a:latin typeface="Calibri"/>
              <a:ea typeface="Calibri"/>
              <a:cs typeface="Calibri"/>
              <a:sym typeface="Calibri"/>
            </a:endParaRPr>
          </a:p>
          <a:p>
            <a:pPr indent="-311150" lvl="0" marL="285750" marR="0" rtl="0" algn="l">
              <a:lnSpc>
                <a:spcPct val="100000"/>
              </a:lnSpc>
              <a:spcBef>
                <a:spcPts val="0"/>
              </a:spcBef>
              <a:spcAft>
                <a:spcPts val="0"/>
              </a:spcAft>
              <a:buClr>
                <a:srgbClr val="000000"/>
              </a:buClr>
              <a:buSzPts val="1800"/>
              <a:buFont typeface="Calibri"/>
              <a:buChar char="•"/>
            </a:pPr>
            <a:r>
              <a:rPr i="0" lang="en-US" sz="1800" u="none" cap="none" strike="noStrike">
                <a:solidFill>
                  <a:srgbClr val="000000"/>
                </a:solidFill>
                <a:latin typeface="Calibri"/>
                <a:ea typeface="Calibri"/>
                <a:cs typeface="Calibri"/>
                <a:sym typeface="Calibri"/>
              </a:rPr>
              <a:t>Students will present their ideas and questions based on their own perspectives and real needs of the community outside the schools, and will draw solutions through business ideas. </a:t>
            </a:r>
            <a:endParaRPr sz="1800">
              <a:latin typeface="Calibri"/>
              <a:ea typeface="Calibri"/>
              <a:cs typeface="Calibri"/>
              <a:sym typeface="Calibri"/>
            </a:endParaRPr>
          </a:p>
          <a:p>
            <a:pPr indent="-196850" lvl="0" marL="285750" marR="0" rtl="0" algn="l">
              <a:lnSpc>
                <a:spcPct val="100000"/>
              </a:lnSpc>
              <a:spcBef>
                <a:spcPts val="0"/>
              </a:spcBef>
              <a:spcAft>
                <a:spcPts val="0"/>
              </a:spcAft>
              <a:buClr>
                <a:srgbClr val="000000"/>
              </a:buClr>
              <a:buSzPts val="1400"/>
              <a:buFont typeface="Arial"/>
              <a:buNone/>
            </a:pPr>
            <a:r>
              <a:t/>
            </a:r>
            <a:endParaRPr i="0" sz="1800" u="none" cap="none" strike="noStrike">
              <a:solidFill>
                <a:srgbClr val="000000"/>
              </a:solidFill>
              <a:latin typeface="Calibri"/>
              <a:ea typeface="Calibri"/>
              <a:cs typeface="Calibri"/>
              <a:sym typeface="Calibri"/>
            </a:endParaRPr>
          </a:p>
          <a:p>
            <a:pPr indent="-311150" lvl="0" marL="285750" marR="0" rtl="0" algn="l">
              <a:lnSpc>
                <a:spcPct val="100000"/>
              </a:lnSpc>
              <a:spcBef>
                <a:spcPts val="0"/>
              </a:spcBef>
              <a:spcAft>
                <a:spcPts val="0"/>
              </a:spcAft>
              <a:buClr>
                <a:srgbClr val="000000"/>
              </a:buClr>
              <a:buSzPts val="1800"/>
              <a:buFont typeface="Calibri"/>
              <a:buChar char="•"/>
            </a:pPr>
            <a:r>
              <a:rPr i="0" lang="en-US" sz="1800" u="none" cap="none" strike="noStrike">
                <a:solidFill>
                  <a:srgbClr val="000000"/>
                </a:solidFill>
                <a:latin typeface="Calibri"/>
                <a:ea typeface="Calibri"/>
                <a:cs typeface="Calibri"/>
                <a:sym typeface="Calibri"/>
              </a:rPr>
              <a:t>Linking STEAM &amp; Entrepreneurship</a:t>
            </a:r>
            <a:endParaRPr sz="1800">
              <a:latin typeface="Calibri"/>
              <a:ea typeface="Calibri"/>
              <a:cs typeface="Calibri"/>
              <a:sym typeface="Calibri"/>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350" name="Google Shape;350;p44"/>
          <p:cNvPicPr preferRelativeResize="0"/>
          <p:nvPr/>
        </p:nvPicPr>
        <p:blipFill rotWithShape="1">
          <a:blip r:embed="rId4">
            <a:alphaModFix/>
          </a:blip>
          <a:srcRect b="0" l="0" r="0" t="29780"/>
          <a:stretch/>
        </p:blipFill>
        <p:spPr>
          <a:xfrm>
            <a:off x="5114814" y="3946849"/>
            <a:ext cx="5317704" cy="2409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5"/>
          <p:cNvSpPr/>
          <p:nvPr/>
        </p:nvSpPr>
        <p:spPr>
          <a:xfrm>
            <a:off x="567274" y="1337481"/>
            <a:ext cx="10236200" cy="5005720"/>
          </a:xfrm>
          <a:prstGeom prst="rect">
            <a:avLst/>
          </a:prstGeom>
          <a:noFill/>
          <a:ln>
            <a:noFill/>
          </a:ln>
        </p:spPr>
        <p:txBody>
          <a:bodyPr anchorCtr="0" anchor="t" bIns="45000" lIns="90000" spcFirstLastPara="1" rIns="90000" wrap="square" tIns="45000">
            <a:noAutofit/>
          </a:bodyPr>
          <a:lstStyle/>
          <a:p>
            <a:pPr indent="0" lvl="0" marL="0" marR="0" rtl="0" algn="l">
              <a:lnSpc>
                <a:spcPct val="110000"/>
              </a:lnSpc>
              <a:spcBef>
                <a:spcPts val="0"/>
              </a:spcBef>
              <a:spcAft>
                <a:spcPts val="0"/>
              </a:spcAft>
              <a:buNone/>
            </a:pPr>
            <a:r>
              <a:rPr b="1" i="0" lang="en-US" sz="2000" u="none" cap="none" strike="noStrike">
                <a:solidFill>
                  <a:srgbClr val="009FE3"/>
                </a:solidFill>
                <a:latin typeface="Open Sans"/>
                <a:ea typeface="Open Sans"/>
                <a:cs typeface="Open Sans"/>
                <a:sym typeface="Open Sans"/>
              </a:rPr>
              <a:t>3 Steps to Increase Your Sustainability</a:t>
            </a:r>
            <a:endParaRPr/>
          </a:p>
          <a:p>
            <a:pPr indent="0" lvl="2" marL="0" marR="0" rtl="0" algn="l">
              <a:lnSpc>
                <a:spcPct val="110000"/>
              </a:lnSpc>
              <a:spcBef>
                <a:spcPts val="2201"/>
              </a:spcBef>
              <a:spcAft>
                <a:spcPts val="0"/>
              </a:spcAft>
              <a:buClr>
                <a:srgbClr val="000000"/>
              </a:buClr>
              <a:buSzPts val="2000"/>
              <a:buFont typeface="Arial"/>
              <a:buAutoNum type="arabicParenR"/>
            </a:pPr>
            <a:r>
              <a:rPr b="1" i="0" lang="en-US" sz="2000" u="none" cap="none" strike="noStrike">
                <a:solidFill>
                  <a:srgbClr val="000000"/>
                </a:solidFill>
                <a:latin typeface="Open Sans"/>
                <a:ea typeface="Open Sans"/>
                <a:cs typeface="Open Sans"/>
                <a:sym typeface="Open Sans"/>
              </a:rPr>
              <a:t>Assess 		</a:t>
            </a:r>
            <a:endParaRPr b="1" i="0" sz="2000" u="none" cap="none" strike="noStrike">
              <a:solidFill>
                <a:schemeClr val="accent6"/>
              </a:solidFill>
              <a:latin typeface="Open Sans"/>
              <a:ea typeface="Open Sans"/>
              <a:cs typeface="Open Sans"/>
              <a:sym typeface="Open Sans"/>
            </a:endParaRPr>
          </a:p>
          <a:p>
            <a:pPr indent="0" lvl="3" marL="0" marR="0" rtl="0" algn="l">
              <a:lnSpc>
                <a:spcPct val="110000"/>
              </a:lnSpc>
              <a:spcBef>
                <a:spcPts val="180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Diagnose your current sustainability capacity</a:t>
            </a:r>
            <a:endParaRPr/>
          </a:p>
          <a:p>
            <a:pPr indent="0" lvl="3" marL="0" marR="0" rtl="0" algn="l">
              <a:lnSpc>
                <a:spcPct val="110000"/>
              </a:lnSpc>
              <a:spcBef>
                <a:spcPts val="120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Identify areas for developing sustainability strategies</a:t>
            </a:r>
            <a:endParaRPr/>
          </a:p>
          <a:p>
            <a:pPr indent="0" lvl="3" marL="0" marR="0" rtl="0" algn="l">
              <a:lnSpc>
                <a:spcPct val="110000"/>
              </a:lnSpc>
              <a:spcBef>
                <a:spcPts val="120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Clarify your sustainability goals</a:t>
            </a:r>
            <a:endParaRPr/>
          </a:p>
          <a:p>
            <a:pPr indent="0" lvl="2" marL="0" marR="0" rtl="0" algn="l">
              <a:lnSpc>
                <a:spcPct val="110000"/>
              </a:lnSpc>
              <a:spcBef>
                <a:spcPts val="1601"/>
              </a:spcBef>
              <a:spcAft>
                <a:spcPts val="0"/>
              </a:spcAft>
              <a:buClr>
                <a:srgbClr val="000000"/>
              </a:buClr>
              <a:buSzPts val="2000"/>
              <a:buFont typeface="Arial"/>
              <a:buAutoNum type="arabicParenR"/>
            </a:pPr>
            <a:r>
              <a:rPr b="1" i="0" lang="en-US" sz="2000" u="none" cap="none" strike="noStrike">
                <a:solidFill>
                  <a:srgbClr val="000000"/>
                </a:solidFill>
                <a:latin typeface="Open Sans"/>
                <a:ea typeface="Open Sans"/>
                <a:cs typeface="Open Sans"/>
                <a:sym typeface="Open Sans"/>
              </a:rPr>
              <a:t>Plan 		</a:t>
            </a:r>
            <a:endParaRPr/>
          </a:p>
          <a:p>
            <a:pPr indent="0" lvl="3" marL="0" marR="0" rtl="0" algn="l">
              <a:lnSpc>
                <a:spcPct val="110000"/>
              </a:lnSpc>
              <a:spcBef>
                <a:spcPts val="180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Prioritize which parts of your program you would save </a:t>
            </a:r>
            <a:br>
              <a:rPr b="0" i="0" lang="en-US" sz="2000" u="none" cap="none" strike="noStrike">
                <a:solidFill>
                  <a:srgbClr val="000000"/>
                </a:solidFill>
                <a:latin typeface="Open Sans"/>
                <a:ea typeface="Open Sans"/>
                <a:cs typeface="Open Sans"/>
                <a:sym typeface="Open Sans"/>
              </a:rPr>
            </a:br>
            <a:r>
              <a:rPr b="0" i="0" lang="en-US" sz="2000" u="none" cap="none" strike="noStrike">
                <a:solidFill>
                  <a:srgbClr val="000000"/>
                </a:solidFill>
                <a:latin typeface="Open Sans"/>
                <a:ea typeface="Open Sans"/>
                <a:cs typeface="Open Sans"/>
                <a:sym typeface="Open Sans"/>
              </a:rPr>
              <a:t>if funding was cut</a:t>
            </a:r>
            <a:endParaRPr/>
          </a:p>
          <a:p>
            <a:pPr indent="0" lvl="3" marL="0" marR="0" rtl="0" algn="l">
              <a:lnSpc>
                <a:spcPct val="110000"/>
              </a:lnSpc>
              <a:spcBef>
                <a:spcPts val="120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Specify concrete sustainability strategies</a:t>
            </a:r>
            <a:endParaRPr/>
          </a:p>
          <a:p>
            <a:pPr indent="0" lvl="2" marL="0" marR="0" rtl="0" algn="l">
              <a:lnSpc>
                <a:spcPct val="110000"/>
              </a:lnSpc>
              <a:spcBef>
                <a:spcPts val="1601"/>
              </a:spcBef>
              <a:spcAft>
                <a:spcPts val="0"/>
              </a:spcAft>
              <a:buClr>
                <a:srgbClr val="000000"/>
              </a:buClr>
              <a:buSzPts val="2000"/>
              <a:buFont typeface="Arial"/>
              <a:buAutoNum type="arabicParenR"/>
            </a:pPr>
            <a:r>
              <a:rPr b="1" i="0" lang="en-US" sz="2000" u="none" cap="none" strike="noStrike">
                <a:solidFill>
                  <a:srgbClr val="000000"/>
                </a:solidFill>
                <a:latin typeface="Open Sans"/>
                <a:ea typeface="Open Sans"/>
                <a:cs typeface="Open Sans"/>
                <a:sym typeface="Open Sans"/>
              </a:rPr>
              <a:t>Implement</a:t>
            </a:r>
            <a:endParaRPr b="0" i="0" sz="2000" u="none" cap="none" strike="noStrike">
              <a:solidFill>
                <a:srgbClr val="000000"/>
              </a:solidFill>
              <a:latin typeface="Open Sans"/>
              <a:ea typeface="Open Sans"/>
              <a:cs typeface="Open Sans"/>
              <a:sym typeface="Open Sans"/>
            </a:endParaRPr>
          </a:p>
          <a:p>
            <a:pPr indent="127000" lvl="1" marL="0" marR="0" rtl="0" algn="l">
              <a:lnSpc>
                <a:spcPct val="110000"/>
              </a:lnSpc>
              <a:spcBef>
                <a:spcPts val="2201"/>
              </a:spcBef>
              <a:spcAft>
                <a:spcPts val="0"/>
              </a:spcAft>
              <a:buClr>
                <a:srgbClr val="000000"/>
              </a:buClr>
              <a:buSzPts val="2000"/>
              <a:buFont typeface="Arial"/>
              <a:buNone/>
            </a:pPr>
            <a:r>
              <a:t/>
            </a:r>
            <a:endParaRPr b="0" i="0" sz="2000" u="none" cap="none" strike="noStrike">
              <a:solidFill>
                <a:srgbClr val="000000"/>
              </a:solidFill>
              <a:latin typeface="Open Sans"/>
              <a:ea typeface="Open Sans"/>
              <a:cs typeface="Open Sans"/>
              <a:sym typeface="Open Sans"/>
            </a:endParaRPr>
          </a:p>
          <a:p>
            <a:pPr indent="-330200" lvl="0" marL="457200" marR="0" rtl="0" algn="l">
              <a:lnSpc>
                <a:spcPct val="110000"/>
              </a:lnSpc>
              <a:spcBef>
                <a:spcPts val="2201"/>
              </a:spcBef>
              <a:spcAft>
                <a:spcPts val="0"/>
              </a:spcAft>
              <a:buClr>
                <a:srgbClr val="000000"/>
              </a:buClr>
              <a:buSzPts val="2000"/>
              <a:buFont typeface="Arial"/>
              <a:buNone/>
            </a:pPr>
            <a:r>
              <a:t/>
            </a:r>
            <a:endParaRPr b="0" i="0" sz="2000" u="none" cap="none" strike="noStrike">
              <a:solidFill>
                <a:srgbClr val="000000"/>
              </a:solidFill>
              <a:latin typeface="Open Sans"/>
              <a:ea typeface="Open Sans"/>
              <a:cs typeface="Open Sans"/>
              <a:sym typeface="Open Sans"/>
            </a:endParaRPr>
          </a:p>
          <a:p>
            <a:pPr indent="-330200" lvl="0" marL="457200" marR="0" rtl="0" algn="l">
              <a:lnSpc>
                <a:spcPct val="110000"/>
              </a:lnSpc>
              <a:spcBef>
                <a:spcPts val="2201"/>
              </a:spcBef>
              <a:spcAft>
                <a:spcPts val="0"/>
              </a:spcAft>
              <a:buClr>
                <a:srgbClr val="000000"/>
              </a:buClr>
              <a:buSzPts val="2000"/>
              <a:buFont typeface="Arial"/>
              <a:buNone/>
            </a:pPr>
            <a:r>
              <a:t/>
            </a:r>
            <a:endParaRPr b="0" i="0" sz="2000" u="none" cap="none" strike="noStrike">
              <a:solidFill>
                <a:srgbClr val="000000"/>
              </a:solidFill>
              <a:latin typeface="Open Sans"/>
              <a:ea typeface="Open Sans"/>
              <a:cs typeface="Open Sans"/>
              <a:sym typeface="Open Sans"/>
            </a:endParaRPr>
          </a:p>
          <a:p>
            <a:pPr indent="-330200" lvl="0" marL="457200" marR="0" rtl="0" algn="l">
              <a:lnSpc>
                <a:spcPct val="110000"/>
              </a:lnSpc>
              <a:spcBef>
                <a:spcPts val="2201"/>
              </a:spcBef>
              <a:spcAft>
                <a:spcPts val="0"/>
              </a:spcAft>
              <a:buClr>
                <a:srgbClr val="000000"/>
              </a:buClr>
              <a:buSzPts val="2000"/>
              <a:buFont typeface="Arial"/>
              <a:buNone/>
            </a:pPr>
            <a:r>
              <a:t/>
            </a:r>
            <a:endParaRPr b="0" i="0" sz="2000" u="none" cap="none" strike="noStrike">
              <a:solidFill>
                <a:srgbClr val="000000"/>
              </a:solidFill>
              <a:latin typeface="Open Sans"/>
              <a:ea typeface="Open Sans"/>
              <a:cs typeface="Open Sans"/>
              <a:sym typeface="Open Sans"/>
            </a:endParaRPr>
          </a:p>
          <a:p>
            <a:pPr indent="-330200" lvl="0" marL="457200" marR="0" rtl="0" algn="l">
              <a:lnSpc>
                <a:spcPct val="110000"/>
              </a:lnSpc>
              <a:spcBef>
                <a:spcPts val="2201"/>
              </a:spcBef>
              <a:spcAft>
                <a:spcPts val="0"/>
              </a:spcAft>
              <a:buClr>
                <a:srgbClr val="000000"/>
              </a:buClr>
              <a:buSzPts val="2000"/>
              <a:buFont typeface="Arial"/>
              <a:buNone/>
            </a:pPr>
            <a:r>
              <a:t/>
            </a:r>
            <a:endParaRPr b="0" i="0" sz="2000" u="none" cap="none" strike="noStrike">
              <a:solidFill>
                <a:srgbClr val="000000"/>
              </a:solidFill>
              <a:latin typeface="Open Sans"/>
              <a:ea typeface="Open Sans"/>
              <a:cs typeface="Open Sans"/>
              <a:sym typeface="Open Sans"/>
            </a:endParaRPr>
          </a:p>
        </p:txBody>
      </p:sp>
      <p:sp>
        <p:nvSpPr>
          <p:cNvPr id="357" name="Google Shape;357;p45"/>
          <p:cNvSpPr/>
          <p:nvPr/>
        </p:nvSpPr>
        <p:spPr>
          <a:xfrm>
            <a:off x="11544840" y="6343200"/>
            <a:ext cx="522000" cy="226800"/>
          </a:xfrm>
          <a:prstGeom prst="rect">
            <a:avLst/>
          </a:prstGeom>
          <a:noFill/>
          <a:ln>
            <a:noFill/>
          </a:ln>
        </p:spPr>
        <p:txBody>
          <a:bodyPr anchorCtr="0" anchor="ctr" bIns="45000" lIns="90000" spcFirstLastPara="1" rIns="90000" wrap="square" tIns="45000">
            <a:noAutofit/>
          </a:bodyPr>
          <a:lstStyle/>
          <a:p>
            <a:pPr indent="0" lvl="0" marL="0" marR="0" rtl="0" algn="r">
              <a:lnSpc>
                <a:spcPct val="100000"/>
              </a:lnSpc>
              <a:spcBef>
                <a:spcPts val="0"/>
              </a:spcBef>
              <a:spcAft>
                <a:spcPts val="0"/>
              </a:spcAft>
              <a:buNone/>
            </a:pPr>
            <a:fld id="{00000000-1234-1234-1234-123412341234}" type="slidenum">
              <a:rPr b="0" i="0" lang="en-US" sz="1100" u="none" cap="none" strike="noStrike">
                <a:solidFill>
                  <a:srgbClr val="404040"/>
                </a:solidFill>
                <a:latin typeface="Open Sans"/>
                <a:ea typeface="Open Sans"/>
                <a:cs typeface="Open Sans"/>
                <a:sym typeface="Open Sans"/>
              </a:rPr>
              <a:t>‹#›</a:t>
            </a:fld>
            <a:endParaRPr b="0" i="0" sz="1100" u="none" cap="none" strike="noStrike">
              <a:solidFill>
                <a:srgbClr val="000000"/>
              </a:solidFill>
              <a:latin typeface="Arial"/>
              <a:ea typeface="Arial"/>
              <a:cs typeface="Arial"/>
              <a:sym typeface="Arial"/>
            </a:endParaRPr>
          </a:p>
        </p:txBody>
      </p:sp>
      <p:sp>
        <p:nvSpPr>
          <p:cNvPr id="358" name="Google Shape;358;p45"/>
          <p:cNvSpPr txBox="1"/>
          <p:nvPr/>
        </p:nvSpPr>
        <p:spPr>
          <a:xfrm>
            <a:off x="422878" y="401366"/>
            <a:ext cx="10089258" cy="36566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b="1" i="0" lang="en-US" sz="4000" u="none" cap="none" strike="noStrike">
                <a:solidFill>
                  <a:srgbClr val="951B81"/>
                </a:solidFill>
                <a:latin typeface="Open Sans"/>
                <a:ea typeface="Open Sans"/>
                <a:cs typeface="Open Sans"/>
                <a:sym typeface="Open Sans"/>
              </a:rPr>
              <a:t>The Sustainability Planning Process</a:t>
            </a:r>
            <a:endParaRPr b="1" i="0" sz="4000" u="none" cap="none" strike="noStrike">
              <a:solidFill>
                <a:srgbClr val="951B81"/>
              </a:solidFill>
              <a:latin typeface="Open Sans"/>
              <a:ea typeface="Open Sans"/>
              <a:cs typeface="Open Sans"/>
              <a:sym typeface="Open Sans"/>
            </a:endParaRPr>
          </a:p>
        </p:txBody>
      </p:sp>
      <p:pic>
        <p:nvPicPr>
          <p:cNvPr id="359" name="Google Shape;359;p45"/>
          <p:cNvPicPr preferRelativeResize="0"/>
          <p:nvPr/>
        </p:nvPicPr>
        <p:blipFill rotWithShape="1">
          <a:blip r:embed="rId3">
            <a:alphaModFix/>
          </a:blip>
          <a:srcRect b="0" l="0" r="0" t="0"/>
          <a:stretch/>
        </p:blipFill>
        <p:spPr>
          <a:xfrm>
            <a:off x="10803474" y="127000"/>
            <a:ext cx="1286926" cy="914400"/>
          </a:xfrm>
          <a:prstGeom prst="rect">
            <a:avLst/>
          </a:prstGeom>
          <a:noFill/>
          <a:ln>
            <a:noFill/>
          </a:ln>
        </p:spPr>
      </p:pic>
      <p:sp>
        <p:nvSpPr>
          <p:cNvPr id="360" name="Google Shape;360;p45"/>
          <p:cNvSpPr/>
          <p:nvPr/>
        </p:nvSpPr>
        <p:spPr>
          <a:xfrm>
            <a:off x="8815697" y="3023613"/>
            <a:ext cx="184717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chemeClr val="accent6"/>
                </a:solidFill>
                <a:latin typeface="Arial"/>
                <a:ea typeface="Arial"/>
                <a:cs typeface="Arial"/>
                <a:sym typeface="Arial"/>
              </a:rPr>
              <a:t>SPIDERS WEB</a:t>
            </a:r>
            <a:endParaRPr b="0" i="0" sz="2000" u="none" cap="none" strike="noStrike">
              <a:solidFill>
                <a:srgbClr val="000000"/>
              </a:solidFill>
              <a:latin typeface="Arial"/>
              <a:ea typeface="Arial"/>
              <a:cs typeface="Arial"/>
              <a:sym typeface="Arial"/>
            </a:endParaRPr>
          </a:p>
        </p:txBody>
      </p:sp>
      <p:sp>
        <p:nvSpPr>
          <p:cNvPr id="361" name="Google Shape;361;p45"/>
          <p:cNvSpPr/>
          <p:nvPr/>
        </p:nvSpPr>
        <p:spPr>
          <a:xfrm>
            <a:off x="8767928" y="4635433"/>
            <a:ext cx="185999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FFC000"/>
                </a:solidFill>
                <a:latin typeface="Arial"/>
                <a:ea typeface="Arial"/>
                <a:cs typeface="Arial"/>
                <a:sym typeface="Arial"/>
              </a:rPr>
              <a:t> WORST CASE</a:t>
            </a:r>
            <a:endParaRPr b="0" i="0" sz="2000" u="none" cap="none" strike="noStrike">
              <a:solidFill>
                <a:srgbClr val="FFC000"/>
              </a:solidFill>
              <a:latin typeface="Arial"/>
              <a:ea typeface="Arial"/>
              <a:cs typeface="Arial"/>
              <a:sym typeface="Arial"/>
            </a:endParaRPr>
          </a:p>
        </p:txBody>
      </p:sp>
      <p:sp>
        <p:nvSpPr>
          <p:cNvPr id="362" name="Google Shape;362;p45"/>
          <p:cNvSpPr/>
          <p:nvPr/>
        </p:nvSpPr>
        <p:spPr>
          <a:xfrm>
            <a:off x="7521119" y="5405935"/>
            <a:ext cx="392581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FF0000"/>
                </a:solidFill>
                <a:latin typeface="Arial"/>
                <a:ea typeface="Arial"/>
                <a:cs typeface="Arial"/>
                <a:sym typeface="Arial"/>
              </a:rPr>
              <a:t> STRATEGIES =&gt; ACTION PLAN</a:t>
            </a:r>
            <a:endParaRPr b="0" i="0" sz="2000" u="none" cap="none" strike="noStrike">
              <a:solidFill>
                <a:srgbClr val="FF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68" name="Google Shape;368;p46"/>
          <p:cNvSpPr txBox="1"/>
          <p:nvPr/>
        </p:nvSpPr>
        <p:spPr>
          <a:xfrm>
            <a:off x="464442" y="401366"/>
            <a:ext cx="10089258" cy="36566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b="1" i="0" lang="en-US" sz="4000" u="none" cap="none" strike="noStrike">
                <a:solidFill>
                  <a:srgbClr val="951B81"/>
                </a:solidFill>
                <a:latin typeface="Open Sans"/>
                <a:ea typeface="Open Sans"/>
                <a:cs typeface="Open Sans"/>
                <a:sym typeface="Open Sans"/>
              </a:rPr>
              <a:t>Assessment: Spiders WEB</a:t>
            </a:r>
            <a:endParaRPr b="1" i="0" sz="4000" u="none" cap="none" strike="noStrike">
              <a:solidFill>
                <a:srgbClr val="951B81"/>
              </a:solidFill>
              <a:latin typeface="Open Sans"/>
              <a:ea typeface="Open Sans"/>
              <a:cs typeface="Open Sans"/>
              <a:sym typeface="Open Sans"/>
            </a:endParaRPr>
          </a:p>
        </p:txBody>
      </p:sp>
      <p:pic>
        <p:nvPicPr>
          <p:cNvPr id="369" name="Google Shape;369;p46"/>
          <p:cNvPicPr preferRelativeResize="0"/>
          <p:nvPr/>
        </p:nvPicPr>
        <p:blipFill rotWithShape="1">
          <a:blip r:embed="rId3">
            <a:alphaModFix/>
          </a:blip>
          <a:srcRect b="0" l="0" r="0" t="0"/>
          <a:stretch/>
        </p:blipFill>
        <p:spPr>
          <a:xfrm>
            <a:off x="1000516" y="1293600"/>
            <a:ext cx="10446421" cy="5276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7"/>
          <p:cNvSpPr txBox="1"/>
          <p:nvPr>
            <p:ph type="title"/>
          </p:nvPr>
        </p:nvSpPr>
        <p:spPr>
          <a:xfrm>
            <a:off x="515938" y="586424"/>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Trans-National Educational Mentoring Partnership (TEMPS)</a:t>
            </a:r>
            <a:endParaRPr b="1">
              <a:solidFill>
                <a:srgbClr val="990099"/>
              </a:solidFill>
            </a:endParaRPr>
          </a:p>
        </p:txBody>
      </p:sp>
      <p:sp>
        <p:nvSpPr>
          <p:cNvPr id="375" name="Google Shape;375;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76" name="Google Shape;376;p47"/>
          <p:cNvSpPr txBox="1"/>
          <p:nvPr/>
        </p:nvSpPr>
        <p:spPr>
          <a:xfrm>
            <a:off x="515409" y="1333911"/>
            <a:ext cx="10586700" cy="230792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3F3F3F"/>
              </a:buClr>
              <a:buSzPts val="1300"/>
              <a:buFont typeface="Arial"/>
              <a:buNone/>
            </a:pPr>
            <a:r>
              <a:t/>
            </a:r>
            <a:endParaRPr b="0" i="0" sz="1300" u="none" cap="none" strike="noStrike">
              <a:solidFill>
                <a:srgbClr val="3F3F3F"/>
              </a:solidFill>
              <a:latin typeface="Calibri"/>
              <a:ea typeface="Calibri"/>
              <a:cs typeface="Calibri"/>
              <a:sym typeface="Calibri"/>
            </a:endParaRPr>
          </a:p>
          <a:p>
            <a:pPr indent="0" lvl="0" marL="0" marR="0" rtl="0" algn="l">
              <a:lnSpc>
                <a:spcPct val="90000"/>
              </a:lnSpc>
              <a:spcBef>
                <a:spcPts val="1000"/>
              </a:spcBef>
              <a:spcAft>
                <a:spcPts val="0"/>
              </a:spcAft>
              <a:buClr>
                <a:srgbClr val="3F3F3F"/>
              </a:buClr>
              <a:buSzPts val="1800"/>
              <a:buFont typeface="Arial"/>
              <a:buNone/>
            </a:pPr>
            <a:r>
              <a:rPr b="0" i="0" lang="en-US" sz="1800" u="none" cap="none" strike="noStrike">
                <a:solidFill>
                  <a:srgbClr val="3F3F3F"/>
                </a:solidFill>
                <a:latin typeface="Calibri"/>
                <a:ea typeface="Calibri"/>
                <a:cs typeface="Calibri"/>
                <a:sym typeface="Calibri"/>
              </a:rPr>
              <a:t>These partnerships aim to create a STEAM-related mentoring programmes between education providers from different countries, which have different levels of experience in Open Schooling.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3F3F3F"/>
              </a:buClr>
              <a:buSzPts val="1800"/>
              <a:buFont typeface="Arial"/>
              <a:buNone/>
            </a:pPr>
            <a:r>
              <a:rPr b="0" i="0" lang="en-US" sz="1800" u="none" cap="none" strike="noStrike">
                <a:solidFill>
                  <a:srgbClr val="3F3F3F"/>
                </a:solidFill>
                <a:latin typeface="Calibri"/>
                <a:ea typeface="Calibri"/>
                <a:cs typeface="Calibri"/>
                <a:sym typeface="Calibri"/>
              </a:rPr>
              <a:t>The TEMPS are intended to amplify the individual and institutional learning generated about capabilities and effectiveness of Open Schooling models, notably from within the LECs and share it with a wider range of experts and practitioners. In return, it shall contribute to the accumulation of further insights about practical implementation of collaboration schemes in Open Schooling</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377" name="Google Shape;377;p47"/>
          <p:cNvSpPr/>
          <p:nvPr/>
        </p:nvSpPr>
        <p:spPr>
          <a:xfrm>
            <a:off x="515409" y="3862552"/>
            <a:ext cx="5081350"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Portugal &amp; Spain</a:t>
            </a:r>
            <a:br>
              <a:rPr b="1" i="0" lang="en-US" sz="1800" u="none" cap="none" strike="noStrike">
                <a:solidFill>
                  <a:schemeClr val="dk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Austria, Spain, The Netherlands</a:t>
            </a:r>
            <a:br>
              <a:rPr b="1" i="0" lang="en-US" sz="1800" u="none" cap="none" strike="noStrike">
                <a:solidFill>
                  <a:schemeClr val="dk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Germany &amp; Greece</a:t>
            </a:r>
            <a:br>
              <a:rPr b="1" i="0" lang="en-US" sz="1800" u="none" cap="none" strike="noStrike">
                <a:solidFill>
                  <a:schemeClr val="dk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Ireland, Poland, Spain</a:t>
            </a:r>
            <a:br>
              <a:rPr b="1" i="0" lang="en-US" sz="1800" u="none" cap="none" strike="noStrike">
                <a:solidFill>
                  <a:schemeClr val="dk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Romania &amp; Spain</a:t>
            </a:r>
            <a:endParaRPr b="0" i="0" sz="1400" u="none" cap="none" strike="noStrike">
              <a:solidFill>
                <a:srgbClr val="000000"/>
              </a:solidFill>
              <a:latin typeface="Arial"/>
              <a:ea typeface="Arial"/>
              <a:cs typeface="Arial"/>
              <a:sym typeface="Arial"/>
            </a:endParaRPr>
          </a:p>
        </p:txBody>
      </p:sp>
      <p:sp>
        <p:nvSpPr>
          <p:cNvPr id="378" name="Google Shape;378;p47"/>
          <p:cNvSpPr/>
          <p:nvPr/>
        </p:nvSpPr>
        <p:spPr>
          <a:xfrm>
            <a:off x="5596759" y="3862552"/>
            <a:ext cx="5081350"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Greece &amp; Spain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Denmark &amp; Latvia</a:t>
            </a:r>
            <a:br>
              <a:rPr b="1" i="0" lang="en-US" sz="1800" u="none" cap="none" strike="noStrike">
                <a:solidFill>
                  <a:schemeClr val="dk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Romania &amp; Turkey</a:t>
            </a:r>
            <a:br>
              <a:rPr b="1" i="0" lang="en-US" sz="1800" u="none" cap="none" strike="noStrike">
                <a:solidFill>
                  <a:schemeClr val="dk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Hungary &amp; Serbia</a:t>
            </a:r>
            <a:br>
              <a:rPr b="1" i="0" lang="en-US" sz="1800" u="none" cap="none" strike="noStrike">
                <a:solidFill>
                  <a:schemeClr val="dk1"/>
                </a:solidFill>
                <a:latin typeface="Calibri"/>
                <a:ea typeface="Calibri"/>
                <a:cs typeface="Calibri"/>
                <a:sym typeface="Calibri"/>
              </a:rPr>
            </a:br>
            <a:r>
              <a:rPr b="1" i="0" lang="en-US" sz="1800" u="none" cap="none" strike="noStrike">
                <a:solidFill>
                  <a:schemeClr val="dk1"/>
                </a:solidFill>
                <a:latin typeface="Calibri"/>
                <a:ea typeface="Calibri"/>
                <a:cs typeface="Calibri"/>
                <a:sym typeface="Calibri"/>
              </a:rPr>
              <a:t>Italy &amp; Romania</a:t>
            </a:r>
            <a:endParaRPr b="0" i="0" sz="1400" u="none" cap="none" strike="noStrike">
              <a:solidFill>
                <a:srgbClr val="000000"/>
              </a:solidFill>
              <a:latin typeface="Arial"/>
              <a:ea typeface="Arial"/>
              <a:cs typeface="Arial"/>
              <a:sym typeface="Arial"/>
            </a:endParaRPr>
          </a:p>
        </p:txBody>
      </p:sp>
      <p:sp>
        <p:nvSpPr>
          <p:cNvPr id="379" name="Google Shape;379;p47"/>
          <p:cNvSpPr/>
          <p:nvPr/>
        </p:nvSpPr>
        <p:spPr>
          <a:xfrm>
            <a:off x="515409" y="5560597"/>
            <a:ext cx="4292778" cy="36933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https://www.phereclos.eu/</a:t>
            </a:r>
            <a:r>
              <a:rPr b="0" i="0" lang="en-US" sz="1800" u="sng" cap="none" strike="noStrike">
                <a:solidFill>
                  <a:schemeClr val="dk1"/>
                </a:solidFill>
                <a:latin typeface="Calibri"/>
                <a:ea typeface="Calibri"/>
                <a:cs typeface="Calibri"/>
                <a:sym typeface="Calibri"/>
              </a:rPr>
              <a:t>media-centre</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48"/>
          <p:cNvPicPr preferRelativeResize="0"/>
          <p:nvPr/>
        </p:nvPicPr>
        <p:blipFill rotWithShape="1">
          <a:blip r:embed="rId3">
            <a:alphaModFix/>
          </a:blip>
          <a:srcRect b="8604" l="6116" r="3788" t="12727"/>
          <a:stretch/>
        </p:blipFill>
        <p:spPr>
          <a:xfrm>
            <a:off x="510074" y="691045"/>
            <a:ext cx="4473673" cy="4721291"/>
          </a:xfrm>
          <a:prstGeom prst="rect">
            <a:avLst/>
          </a:prstGeom>
          <a:noFill/>
          <a:ln>
            <a:noFill/>
          </a:ln>
        </p:spPr>
      </p:pic>
      <p:pic>
        <p:nvPicPr>
          <p:cNvPr id="385" name="Google Shape;385;p48"/>
          <p:cNvPicPr preferRelativeResize="0"/>
          <p:nvPr/>
        </p:nvPicPr>
        <p:blipFill rotWithShape="1">
          <a:blip r:embed="rId4">
            <a:alphaModFix/>
          </a:blip>
          <a:srcRect b="11856" l="5116" r="4285" t="13836"/>
          <a:stretch/>
        </p:blipFill>
        <p:spPr>
          <a:xfrm>
            <a:off x="6075021" y="928834"/>
            <a:ext cx="5840171" cy="5566412"/>
          </a:xfrm>
          <a:prstGeom prst="rect">
            <a:avLst/>
          </a:prstGeom>
          <a:noFill/>
          <a:ln>
            <a:noFill/>
          </a:ln>
        </p:spPr>
      </p:pic>
      <p:pic>
        <p:nvPicPr>
          <p:cNvPr id="386" name="Google Shape;386;p48"/>
          <p:cNvPicPr preferRelativeResize="0"/>
          <p:nvPr/>
        </p:nvPicPr>
        <p:blipFill rotWithShape="1">
          <a:blip r:embed="rId5">
            <a:alphaModFix/>
          </a:blip>
          <a:srcRect b="0" l="0" r="0" t="0"/>
          <a:stretch/>
        </p:blipFill>
        <p:spPr>
          <a:xfrm>
            <a:off x="5749511" y="362081"/>
            <a:ext cx="3200400" cy="2222499"/>
          </a:xfrm>
          <a:prstGeom prst="rect">
            <a:avLst/>
          </a:prstGeom>
          <a:noFill/>
          <a:ln>
            <a:noFill/>
          </a:ln>
        </p:spPr>
      </p:pic>
      <p:pic>
        <p:nvPicPr>
          <p:cNvPr id="387" name="Google Shape;387;p48"/>
          <p:cNvPicPr preferRelativeResize="0"/>
          <p:nvPr/>
        </p:nvPicPr>
        <p:blipFill rotWithShape="1">
          <a:blip r:embed="rId6">
            <a:alphaModFix/>
          </a:blip>
          <a:srcRect b="0" l="0" r="0" t="0"/>
          <a:stretch/>
        </p:blipFill>
        <p:spPr>
          <a:xfrm>
            <a:off x="2746910" y="3429000"/>
            <a:ext cx="3200400" cy="2222500"/>
          </a:xfrm>
          <a:prstGeom prst="rect">
            <a:avLst/>
          </a:prstGeom>
          <a:noFill/>
          <a:ln>
            <a:noFill/>
          </a:ln>
        </p:spPr>
      </p:pic>
      <p:cxnSp>
        <p:nvCxnSpPr>
          <p:cNvPr id="388" name="Google Shape;388;p48"/>
          <p:cNvCxnSpPr/>
          <p:nvPr/>
        </p:nvCxnSpPr>
        <p:spPr>
          <a:xfrm>
            <a:off x="8995106" y="2500604"/>
            <a:ext cx="2677490" cy="0"/>
          </a:xfrm>
          <a:prstGeom prst="straightConnector1">
            <a:avLst/>
          </a:prstGeom>
          <a:noFill/>
          <a:ln cap="flat" cmpd="sng" w="25400">
            <a:solidFill>
              <a:schemeClr val="accent5"/>
            </a:solidFill>
            <a:prstDash val="solid"/>
            <a:round/>
            <a:headEnd len="sm" w="sm" type="none"/>
            <a:tailEnd len="sm" w="sm" type="none"/>
          </a:ln>
          <a:effectLst>
            <a:outerShdw blurRad="40000" rotWithShape="0" dir="5400000" dist="20000">
              <a:srgbClr val="000000">
                <a:alpha val="37647"/>
              </a:srgbClr>
            </a:outerShdw>
          </a:effectLst>
        </p:spPr>
      </p:cxnSp>
      <p:cxnSp>
        <p:nvCxnSpPr>
          <p:cNvPr id="389" name="Google Shape;389;p48"/>
          <p:cNvCxnSpPr/>
          <p:nvPr/>
        </p:nvCxnSpPr>
        <p:spPr>
          <a:xfrm>
            <a:off x="8995106" y="2764972"/>
            <a:ext cx="2686820" cy="0"/>
          </a:xfrm>
          <a:prstGeom prst="straightConnector1">
            <a:avLst/>
          </a:prstGeom>
          <a:noFill/>
          <a:ln cap="flat" cmpd="sng" w="25400">
            <a:solidFill>
              <a:schemeClr val="accent5"/>
            </a:solidFill>
            <a:prstDash val="solid"/>
            <a:round/>
            <a:headEnd len="sm" w="sm" type="none"/>
            <a:tailEnd len="sm" w="sm" type="none"/>
          </a:ln>
          <a:effectLst>
            <a:outerShdw blurRad="40000" rotWithShape="0" dir="5400000" dist="20000">
              <a:srgbClr val="000000">
                <a:alpha val="37647"/>
              </a:srgbClr>
            </a:outerShdw>
          </a:effectLst>
        </p:spPr>
      </p:cxnSp>
      <p:cxnSp>
        <p:nvCxnSpPr>
          <p:cNvPr id="390" name="Google Shape;390;p48"/>
          <p:cNvCxnSpPr/>
          <p:nvPr/>
        </p:nvCxnSpPr>
        <p:spPr>
          <a:xfrm>
            <a:off x="6199033" y="5489511"/>
            <a:ext cx="2677490" cy="0"/>
          </a:xfrm>
          <a:prstGeom prst="straightConnector1">
            <a:avLst/>
          </a:prstGeom>
          <a:noFill/>
          <a:ln cap="flat" cmpd="sng" w="25400">
            <a:solidFill>
              <a:schemeClr val="accent5"/>
            </a:solidFill>
            <a:prstDash val="solid"/>
            <a:round/>
            <a:headEnd len="sm" w="sm" type="none"/>
            <a:tailEnd len="sm" w="sm" type="none"/>
          </a:ln>
          <a:effectLst>
            <a:outerShdw blurRad="40000" rotWithShape="0" dir="5400000" dist="20000">
              <a:srgbClr val="000000">
                <a:alpha val="37647"/>
              </a:srgbClr>
            </a:outerShdw>
          </a:effectLst>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9"/>
          <p:cNvSpPr/>
          <p:nvPr/>
        </p:nvSpPr>
        <p:spPr>
          <a:xfrm>
            <a:off x="1126672" y="4217670"/>
            <a:ext cx="3858510" cy="2031325"/>
          </a:xfrm>
          <a:prstGeom prst="rect">
            <a:avLst/>
          </a:prstGeom>
          <a:solidFill>
            <a:schemeClr val="accent1"/>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6" name="Google Shape;396;p49"/>
          <p:cNvSpPr txBox="1"/>
          <p:nvPr/>
        </p:nvSpPr>
        <p:spPr>
          <a:xfrm>
            <a:off x="293392" y="0"/>
            <a:ext cx="609755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0" u="none" cap="none" strike="noStrike">
                <a:solidFill>
                  <a:srgbClr val="990099"/>
                </a:solidFill>
                <a:latin typeface="Calibri"/>
                <a:ea typeface="Calibri"/>
                <a:cs typeface="Calibri"/>
                <a:sym typeface="Calibri"/>
              </a:rPr>
              <a:t>PHERECLOS TEMP 3</a:t>
            </a:r>
            <a:endParaRPr/>
          </a:p>
        </p:txBody>
      </p:sp>
      <p:pic>
        <p:nvPicPr>
          <p:cNvPr id="397" name="Google Shape;397;p49"/>
          <p:cNvPicPr preferRelativeResize="0"/>
          <p:nvPr/>
        </p:nvPicPr>
        <p:blipFill rotWithShape="1">
          <a:blip r:embed="rId3">
            <a:alphaModFix/>
          </a:blip>
          <a:srcRect b="0" l="0" r="0" t="0"/>
          <a:stretch/>
        </p:blipFill>
        <p:spPr>
          <a:xfrm>
            <a:off x="9047112" y="148426"/>
            <a:ext cx="3144888" cy="886045"/>
          </a:xfrm>
          <a:prstGeom prst="rect">
            <a:avLst/>
          </a:prstGeom>
          <a:noFill/>
          <a:ln>
            <a:noFill/>
          </a:ln>
        </p:spPr>
      </p:pic>
      <p:pic>
        <p:nvPicPr>
          <p:cNvPr id="398" name="Google Shape;398;p49"/>
          <p:cNvPicPr preferRelativeResize="0"/>
          <p:nvPr/>
        </p:nvPicPr>
        <p:blipFill rotWithShape="1">
          <a:blip r:embed="rId4">
            <a:alphaModFix/>
          </a:blip>
          <a:srcRect b="0" l="0" r="0" t="0"/>
          <a:stretch/>
        </p:blipFill>
        <p:spPr>
          <a:xfrm>
            <a:off x="7173579" y="3990162"/>
            <a:ext cx="3948511" cy="2486343"/>
          </a:xfrm>
          <a:prstGeom prst="rect">
            <a:avLst/>
          </a:prstGeom>
          <a:noFill/>
          <a:ln>
            <a:noFill/>
          </a:ln>
        </p:spPr>
      </p:pic>
      <p:pic>
        <p:nvPicPr>
          <p:cNvPr id="399" name="Google Shape;399;p49"/>
          <p:cNvPicPr preferRelativeResize="0"/>
          <p:nvPr/>
        </p:nvPicPr>
        <p:blipFill rotWithShape="1">
          <a:blip r:embed="rId5">
            <a:alphaModFix/>
          </a:blip>
          <a:srcRect b="0" l="0" r="0" t="0"/>
          <a:stretch/>
        </p:blipFill>
        <p:spPr>
          <a:xfrm>
            <a:off x="502827" y="3138396"/>
            <a:ext cx="5106201" cy="3346004"/>
          </a:xfrm>
          <a:prstGeom prst="rect">
            <a:avLst/>
          </a:prstGeom>
          <a:noFill/>
          <a:ln>
            <a:noFill/>
          </a:ln>
        </p:spPr>
      </p:pic>
      <p:sp>
        <p:nvSpPr>
          <p:cNvPr id="400" name="Google Shape;400;p49"/>
          <p:cNvSpPr txBox="1"/>
          <p:nvPr/>
        </p:nvSpPr>
        <p:spPr>
          <a:xfrm>
            <a:off x="327604" y="467285"/>
            <a:ext cx="7047300" cy="3140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Children aged 10 – 14 years in this TEMP learn about the sustainability goals. They discover in a playful way, analyse theoretically, and get in practical touch with the conflicts coming along with the SDGs and their realization. </a:t>
            </a:r>
            <a:endParaRPr sz="1800"/>
          </a:p>
          <a:p>
            <a:pPr indent="0" lvl="0" marL="0" marR="0" rtl="0" algn="just">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To achieve this goal, two children's universities, a political and ecological education institution and an NGO for education for sustainability will work together, combining humanities and social science, natural science and socio-cultural aspects</a:t>
            </a:r>
            <a:endParaRPr sz="1800"/>
          </a:p>
          <a:p>
            <a:pPr indent="0" lvl="0" marL="45720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01" name="Google Shape;401;p49"/>
          <p:cNvSpPr/>
          <p:nvPr/>
        </p:nvSpPr>
        <p:spPr>
          <a:xfrm>
            <a:off x="7755363" y="1397675"/>
            <a:ext cx="3858510" cy="2031325"/>
          </a:xfrm>
          <a:prstGeom prst="rect">
            <a:avLst/>
          </a:prstGeom>
          <a:solidFill>
            <a:schemeClr val="accent1"/>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0" i="0" lang="en-US" sz="1400" u="none" cap="none" strike="noStrike">
                <a:solidFill>
                  <a:srgbClr val="050505"/>
                </a:solidFill>
                <a:latin typeface="Arial"/>
                <a:ea typeface="Arial"/>
                <a:cs typeface="Arial"/>
                <a:sym typeface="Arial"/>
              </a:rPr>
              <a:t>Includes 4 institutions: </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50505"/>
                </a:solidFill>
                <a:latin typeface="Arial"/>
                <a:ea typeface="Arial"/>
                <a:cs typeface="Arial"/>
                <a:sym typeface="Arial"/>
              </a:rPr>
              <a:t>KINDER-UNI-GOTTINGEN - Germany, </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50505"/>
                </a:solidFill>
                <a:latin typeface="Arial"/>
                <a:ea typeface="Arial"/>
                <a:cs typeface="Arial"/>
                <a:sym typeface="Arial"/>
              </a:rPr>
              <a:t>NEANIKO PEDIKO PANEPISTIMIO ELLADAS - Greece, </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50505"/>
                </a:solidFill>
                <a:latin typeface="Arial"/>
                <a:ea typeface="Arial"/>
                <a:cs typeface="Arial"/>
                <a:sym typeface="Arial"/>
              </a:rPr>
              <a:t>GRANZLANDMUSEUM EICHSFELD E.V. - Germany, and </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50505"/>
                </a:solidFill>
                <a:latin typeface="Arial"/>
                <a:ea typeface="Arial"/>
                <a:cs typeface="Arial"/>
                <a:sym typeface="Arial"/>
              </a:rPr>
              <a:t>DEUTSCHE GESSELSCHAFT FUR BILDUNG FUR NACHHALTIGE ENTWICKLUNG DGBNE E.V. - Germany. </a:t>
            </a:r>
            <a:endParaRPr b="0" i="0" sz="1400" u="none" cap="none" strike="noStrike">
              <a:solidFill>
                <a:srgbClr val="050505"/>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0"/>
          <p:cNvSpPr/>
          <p:nvPr/>
        </p:nvSpPr>
        <p:spPr>
          <a:xfrm>
            <a:off x="4530782" y="3393979"/>
            <a:ext cx="3858600" cy="2031300"/>
          </a:xfrm>
          <a:prstGeom prst="rect">
            <a:avLst/>
          </a:prstGeom>
          <a:solidFill>
            <a:schemeClr val="accent1"/>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0" i="0" lang="en-US" sz="1400" u="none" cap="none" strike="noStrike">
                <a:solidFill>
                  <a:srgbClr val="050505"/>
                </a:solidFill>
                <a:latin typeface="Arial"/>
                <a:ea typeface="Arial"/>
                <a:cs typeface="Arial"/>
                <a:sym typeface="Arial"/>
              </a:rPr>
              <a:t>includes 4 institutions: </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50505"/>
                </a:solidFill>
                <a:latin typeface="Arial"/>
                <a:ea typeface="Arial"/>
                <a:cs typeface="Arial"/>
                <a:sym typeface="Arial"/>
              </a:rPr>
              <a:t>ASOCIACION DESES3 - Spain, </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50505"/>
                </a:solidFill>
                <a:latin typeface="Arial"/>
                <a:ea typeface="Arial"/>
                <a:cs typeface="Arial"/>
                <a:sym typeface="Arial"/>
              </a:rPr>
              <a:t>UNIVERSIDAD DE VALLADOLID - Spain, </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50505"/>
                </a:solidFill>
                <a:latin typeface="Arial"/>
                <a:ea typeface="Arial"/>
                <a:cs typeface="Arial"/>
                <a:sym typeface="Arial"/>
              </a:rPr>
              <a:t>MPIRMPAKOS D. &amp; SIA O.E. (E-SCHOOL EDUCATIONAL GROUP) - G</a:t>
            </a:r>
            <a:r>
              <a:rPr lang="en-US">
                <a:solidFill>
                  <a:srgbClr val="050505"/>
                </a:solidFill>
              </a:rPr>
              <a:t>R</a:t>
            </a:r>
            <a:endParaRPr/>
          </a:p>
          <a:p>
            <a:pPr indent="-342900" lvl="0" marL="342900" marR="0" rtl="0" algn="just">
              <a:lnSpc>
                <a:spcPct val="100000"/>
              </a:lnSpc>
              <a:spcBef>
                <a:spcPts val="0"/>
              </a:spcBef>
              <a:spcAft>
                <a:spcPts val="0"/>
              </a:spcAft>
              <a:buClr>
                <a:srgbClr val="000000"/>
              </a:buClr>
              <a:buSzPts val="1400"/>
              <a:buFont typeface="Arial"/>
              <a:buAutoNum type="arabicPeriod"/>
            </a:pPr>
            <a:r>
              <a:rPr b="0" i="0" lang="en-US" sz="1400" u="none" cap="none" strike="noStrike">
                <a:solidFill>
                  <a:srgbClr val="050505"/>
                </a:solidFill>
                <a:latin typeface="Arial"/>
                <a:ea typeface="Arial"/>
                <a:cs typeface="Arial"/>
                <a:sym typeface="Arial"/>
              </a:rPr>
              <a:t>DIEYFTHYNSI DEYTEROVATHMIAS EKPAIDEYSIS N. KARDITSAS - Greece. </a:t>
            </a:r>
            <a:endParaRPr/>
          </a:p>
        </p:txBody>
      </p:sp>
      <p:sp>
        <p:nvSpPr>
          <p:cNvPr id="407" name="Google Shape;407;p50"/>
          <p:cNvSpPr txBox="1"/>
          <p:nvPr/>
        </p:nvSpPr>
        <p:spPr>
          <a:xfrm>
            <a:off x="173575" y="152400"/>
            <a:ext cx="4201200" cy="6249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i="0" lang="en-US" sz="1600" u="none" cap="none" strike="noStrike">
                <a:solidFill>
                  <a:srgbClr val="050505"/>
                </a:solidFill>
                <a:latin typeface="Calibri"/>
                <a:ea typeface="Calibri"/>
                <a:cs typeface="Calibri"/>
                <a:sym typeface="Calibri"/>
              </a:rPr>
              <a:t>The aim of TEMP 6 is to create a long lasting network of educational actors that share experiences and best practices of using the innovative educational methodology in working with different targets groups (children, youth, adults)</a:t>
            </a:r>
            <a:endParaRPr sz="1600">
              <a:latin typeface="Calibri"/>
              <a:ea typeface="Calibri"/>
              <a:cs typeface="Calibri"/>
              <a:sym typeface="Calibri"/>
            </a:endParaRPr>
          </a:p>
          <a:p>
            <a:pPr indent="0" lvl="0" marL="0" marR="0" rtl="0" algn="just">
              <a:lnSpc>
                <a:spcPct val="100000"/>
              </a:lnSpc>
              <a:spcBef>
                <a:spcPts val="0"/>
              </a:spcBef>
              <a:spcAft>
                <a:spcPts val="0"/>
              </a:spcAft>
              <a:buNone/>
            </a:pPr>
            <a:r>
              <a:t/>
            </a:r>
            <a:endParaRPr i="0" sz="1600" u="none" cap="none" strike="noStrike">
              <a:solidFill>
                <a:srgbClr val="050505"/>
              </a:solidFill>
              <a:latin typeface="Calibri"/>
              <a:ea typeface="Calibri"/>
              <a:cs typeface="Calibri"/>
              <a:sym typeface="Calibri"/>
            </a:endParaRPr>
          </a:p>
          <a:p>
            <a:pPr indent="0" lvl="0" marL="0" marR="0" rtl="0" algn="just">
              <a:lnSpc>
                <a:spcPct val="100000"/>
              </a:lnSpc>
              <a:spcBef>
                <a:spcPts val="0"/>
              </a:spcBef>
              <a:spcAft>
                <a:spcPts val="0"/>
              </a:spcAft>
              <a:buNone/>
            </a:pPr>
            <a:r>
              <a:rPr i="0" lang="en-US" sz="1600" u="none" cap="none" strike="noStrike">
                <a:solidFill>
                  <a:srgbClr val="050505"/>
                </a:solidFill>
                <a:latin typeface="Calibri"/>
                <a:ea typeface="Calibri"/>
                <a:cs typeface="Calibri"/>
                <a:sym typeface="Calibri"/>
              </a:rPr>
              <a:t>An  Educational Guide came  as a result of the TEMP (Transnational Education Mentoring Partnership) in the framework of PHERECLOS project. </a:t>
            </a:r>
            <a:endParaRPr sz="1600">
              <a:latin typeface="Calibri"/>
              <a:ea typeface="Calibri"/>
              <a:cs typeface="Calibri"/>
              <a:sym typeface="Calibri"/>
            </a:endParaRPr>
          </a:p>
          <a:p>
            <a:pPr indent="0" lvl="0" marL="0" marR="0" rtl="0" algn="just">
              <a:lnSpc>
                <a:spcPct val="100000"/>
              </a:lnSpc>
              <a:spcBef>
                <a:spcPts val="0"/>
              </a:spcBef>
              <a:spcAft>
                <a:spcPts val="0"/>
              </a:spcAft>
              <a:buNone/>
            </a:pPr>
            <a:r>
              <a:rPr i="0" lang="en-US" sz="1600" u="none" cap="none" strike="noStrike">
                <a:solidFill>
                  <a:srgbClr val="050505"/>
                </a:solidFill>
                <a:latin typeface="Calibri"/>
                <a:ea typeface="Calibri"/>
                <a:cs typeface="Calibri"/>
                <a:sym typeface="Calibri"/>
              </a:rPr>
              <a:t>The Guide aims at providing an overview of innovative methodologies and their appliance in different educational fields, in which partners are active and contains a first theoretical part, in which are explained the following methodologies and the tips on how to implement them according to each educational sector</a:t>
            </a:r>
            <a:endParaRPr sz="1600">
              <a:latin typeface="Calibri"/>
              <a:ea typeface="Calibri"/>
              <a:cs typeface="Calibri"/>
              <a:sym typeface="Calibri"/>
            </a:endParaRPr>
          </a:p>
          <a:p>
            <a:pPr indent="0" lvl="0" marL="0" marR="0" rtl="0" algn="just">
              <a:lnSpc>
                <a:spcPct val="100000"/>
              </a:lnSpc>
              <a:spcBef>
                <a:spcPts val="0"/>
              </a:spcBef>
              <a:spcAft>
                <a:spcPts val="0"/>
              </a:spcAft>
              <a:buNone/>
            </a:pPr>
            <a:r>
              <a:t/>
            </a:r>
            <a:endParaRPr i="0" sz="1600" u="none" cap="none" strike="noStrike">
              <a:solidFill>
                <a:srgbClr val="050505"/>
              </a:solidFill>
              <a:latin typeface="Calibri"/>
              <a:ea typeface="Calibri"/>
              <a:cs typeface="Calibri"/>
              <a:sym typeface="Calibri"/>
            </a:endParaRPr>
          </a:p>
          <a:p>
            <a:pPr indent="0" lvl="0" marL="0" marR="0" rtl="0" algn="just">
              <a:lnSpc>
                <a:spcPct val="100000"/>
              </a:lnSpc>
              <a:spcBef>
                <a:spcPts val="0"/>
              </a:spcBef>
              <a:spcAft>
                <a:spcPts val="0"/>
              </a:spcAft>
              <a:buNone/>
            </a:pPr>
            <a:r>
              <a:rPr i="0" lang="en-US" sz="1600" u="none" cap="none" strike="noStrike">
                <a:solidFill>
                  <a:srgbClr val="050505"/>
                </a:solidFill>
                <a:latin typeface="Calibri"/>
                <a:ea typeface="Calibri"/>
                <a:cs typeface="Calibri"/>
                <a:sym typeface="Calibri"/>
              </a:rPr>
              <a:t>• Personalized Learning</a:t>
            </a:r>
            <a:endParaRPr sz="1600">
              <a:latin typeface="Calibri"/>
              <a:ea typeface="Calibri"/>
              <a:cs typeface="Calibri"/>
              <a:sym typeface="Calibri"/>
            </a:endParaRPr>
          </a:p>
          <a:p>
            <a:pPr indent="0" lvl="0" marL="0" marR="0" rtl="0" algn="just">
              <a:lnSpc>
                <a:spcPct val="100000"/>
              </a:lnSpc>
              <a:spcBef>
                <a:spcPts val="0"/>
              </a:spcBef>
              <a:spcAft>
                <a:spcPts val="0"/>
              </a:spcAft>
              <a:buNone/>
            </a:pPr>
            <a:r>
              <a:rPr i="0" lang="en-US" sz="1600" u="none" cap="none" strike="noStrike">
                <a:solidFill>
                  <a:srgbClr val="050505"/>
                </a:solidFill>
                <a:latin typeface="Calibri"/>
                <a:ea typeface="Calibri"/>
                <a:cs typeface="Calibri"/>
                <a:sym typeface="Calibri"/>
              </a:rPr>
              <a:t>• Project-Based Learning (PBL)</a:t>
            </a:r>
            <a:endParaRPr sz="1600">
              <a:latin typeface="Calibri"/>
              <a:ea typeface="Calibri"/>
              <a:cs typeface="Calibri"/>
              <a:sym typeface="Calibri"/>
            </a:endParaRPr>
          </a:p>
          <a:p>
            <a:pPr indent="0" lvl="0" marL="0" marR="0" rtl="0" algn="just">
              <a:lnSpc>
                <a:spcPct val="100000"/>
              </a:lnSpc>
              <a:spcBef>
                <a:spcPts val="0"/>
              </a:spcBef>
              <a:spcAft>
                <a:spcPts val="0"/>
              </a:spcAft>
              <a:buNone/>
            </a:pPr>
            <a:r>
              <a:rPr i="0" lang="en-US" sz="1600" u="none" cap="none" strike="noStrike">
                <a:solidFill>
                  <a:srgbClr val="050505"/>
                </a:solidFill>
                <a:latin typeface="Calibri"/>
                <a:ea typeface="Calibri"/>
                <a:cs typeface="Calibri"/>
                <a:sym typeface="Calibri"/>
              </a:rPr>
              <a:t>• Place-Based Education</a:t>
            </a:r>
            <a:endParaRPr sz="1600">
              <a:latin typeface="Calibri"/>
              <a:ea typeface="Calibri"/>
              <a:cs typeface="Calibri"/>
              <a:sym typeface="Calibri"/>
            </a:endParaRPr>
          </a:p>
          <a:p>
            <a:pPr indent="0" lvl="0" marL="0" marR="0" rtl="0" algn="just">
              <a:lnSpc>
                <a:spcPct val="100000"/>
              </a:lnSpc>
              <a:spcBef>
                <a:spcPts val="0"/>
              </a:spcBef>
              <a:spcAft>
                <a:spcPts val="0"/>
              </a:spcAft>
              <a:buNone/>
            </a:pPr>
            <a:r>
              <a:rPr i="0" lang="en-US" sz="1600" u="none" cap="none" strike="noStrike">
                <a:solidFill>
                  <a:srgbClr val="050505"/>
                </a:solidFill>
                <a:latin typeface="Calibri"/>
                <a:ea typeface="Calibri"/>
                <a:cs typeface="Calibri"/>
                <a:sym typeface="Calibri"/>
              </a:rPr>
              <a:t>• Real-World Learning</a:t>
            </a:r>
            <a:endParaRPr sz="1600">
              <a:latin typeface="Calibri"/>
              <a:ea typeface="Calibri"/>
              <a:cs typeface="Calibri"/>
              <a:sym typeface="Calibri"/>
            </a:endParaRPr>
          </a:p>
          <a:p>
            <a:pPr indent="0" lvl="0" marL="0" marR="0" rtl="0" algn="just">
              <a:lnSpc>
                <a:spcPct val="100000"/>
              </a:lnSpc>
              <a:spcBef>
                <a:spcPts val="0"/>
              </a:spcBef>
              <a:spcAft>
                <a:spcPts val="0"/>
              </a:spcAft>
              <a:buNone/>
            </a:pPr>
            <a:r>
              <a:rPr i="0" lang="en-US" sz="1600" u="none" cap="none" strike="noStrike">
                <a:solidFill>
                  <a:srgbClr val="050505"/>
                </a:solidFill>
                <a:latin typeface="Calibri"/>
                <a:ea typeface="Calibri"/>
                <a:cs typeface="Calibri"/>
                <a:sym typeface="Calibri"/>
              </a:rPr>
              <a:t>• Formative Assessment</a:t>
            </a:r>
            <a:endParaRPr sz="1600">
              <a:latin typeface="Calibri"/>
              <a:ea typeface="Calibri"/>
              <a:cs typeface="Calibri"/>
              <a:sym typeface="Calibri"/>
            </a:endParaRPr>
          </a:p>
        </p:txBody>
      </p:sp>
      <p:pic>
        <p:nvPicPr>
          <p:cNvPr id="408" name="Google Shape;408;p50"/>
          <p:cNvPicPr preferRelativeResize="0"/>
          <p:nvPr/>
        </p:nvPicPr>
        <p:blipFill rotWithShape="1">
          <a:blip r:embed="rId3">
            <a:alphaModFix/>
          </a:blip>
          <a:srcRect b="3707" l="0" r="0" t="0"/>
          <a:stretch/>
        </p:blipFill>
        <p:spPr>
          <a:xfrm>
            <a:off x="8545365" y="152400"/>
            <a:ext cx="3646646" cy="4764865"/>
          </a:xfrm>
          <a:prstGeom prst="rect">
            <a:avLst/>
          </a:prstGeom>
          <a:noFill/>
          <a:ln>
            <a:noFill/>
          </a:ln>
        </p:spPr>
      </p:pic>
      <p:sp>
        <p:nvSpPr>
          <p:cNvPr id="409" name="Google Shape;409;p50"/>
          <p:cNvSpPr txBox="1"/>
          <p:nvPr/>
        </p:nvSpPr>
        <p:spPr>
          <a:xfrm>
            <a:off x="4145287" y="5647476"/>
            <a:ext cx="44001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0" u="none" cap="none" strike="noStrike">
                <a:solidFill>
                  <a:srgbClr val="990099"/>
                </a:solidFill>
                <a:latin typeface="Calibri"/>
                <a:ea typeface="Calibri"/>
                <a:cs typeface="Calibri"/>
                <a:sym typeface="Calibri"/>
              </a:rPr>
              <a:t>PHERECLOS TEMP 6 </a:t>
            </a:r>
            <a:endParaRPr/>
          </a:p>
        </p:txBody>
      </p:sp>
      <p:pic>
        <p:nvPicPr>
          <p:cNvPr id="410" name="Google Shape;410;p50"/>
          <p:cNvPicPr preferRelativeResize="0"/>
          <p:nvPr/>
        </p:nvPicPr>
        <p:blipFill>
          <a:blip r:embed="rId4">
            <a:alphaModFix/>
          </a:blip>
          <a:stretch>
            <a:fillRect/>
          </a:stretch>
        </p:blipFill>
        <p:spPr>
          <a:xfrm>
            <a:off x="4569367" y="152400"/>
            <a:ext cx="3781425" cy="2524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21"/>
          <p:cNvSpPr txBox="1"/>
          <p:nvPr>
            <p:ph idx="4294967295" type="body"/>
          </p:nvPr>
        </p:nvSpPr>
        <p:spPr>
          <a:xfrm>
            <a:off x="1668780" y="5839285"/>
            <a:ext cx="8865870" cy="86631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This project has received funding from the European Union’s Horizon 2020 research and innovation programme under grant agreement No 824630.</a:t>
            </a:r>
            <a:endParaRPr/>
          </a:p>
        </p:txBody>
      </p:sp>
      <p:sp>
        <p:nvSpPr>
          <p:cNvPr id="416" name="Google Shape;416;p21"/>
          <p:cNvSpPr/>
          <p:nvPr/>
        </p:nvSpPr>
        <p:spPr>
          <a:xfrm>
            <a:off x="457200" y="1857192"/>
            <a:ext cx="10972800" cy="2664897"/>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800"/>
              <a:buFont typeface="Arial"/>
              <a:buNone/>
            </a:pPr>
            <a:r>
              <a:rPr i="0" lang="en-US" sz="1800" u="none" cap="none" strike="noStrike">
                <a:solidFill>
                  <a:schemeClr val="dk1"/>
                </a:solidFill>
                <a:latin typeface="Calibri"/>
                <a:ea typeface="Calibri"/>
                <a:cs typeface="Calibri"/>
                <a:sym typeface="Calibri"/>
              </a:rPr>
              <a:t>There are currently a number of funded initiatives under Horizon 2020 which focus upon Open Schooling.</a:t>
            </a:r>
            <a:endParaRPr i="0" sz="1800" u="none" cap="none" strike="noStrike">
              <a:solidFill>
                <a:srgbClr val="000000"/>
              </a:solidFill>
              <a:latin typeface="Calibri"/>
              <a:ea typeface="Calibri"/>
              <a:cs typeface="Calibri"/>
              <a:sym typeface="Calibri"/>
            </a:endParaRPr>
          </a:p>
          <a:p>
            <a:pPr indent="0" lvl="0" marL="0" marR="0" rtl="0" algn="just">
              <a:lnSpc>
                <a:spcPct val="107000"/>
              </a:lnSpc>
              <a:spcBef>
                <a:spcPts val="800"/>
              </a:spcBef>
              <a:spcAft>
                <a:spcPts val="0"/>
              </a:spcAft>
              <a:buClr>
                <a:srgbClr val="000000"/>
              </a:buClr>
              <a:buSzPts val="1800"/>
              <a:buFont typeface="Arial"/>
              <a:buNone/>
            </a:pPr>
            <a:r>
              <a:rPr i="0" lang="en-US" sz="1800" u="none" cap="none" strike="noStrike">
                <a:solidFill>
                  <a:schemeClr val="dk1"/>
                </a:solidFill>
                <a:latin typeface="Calibri"/>
                <a:ea typeface="Calibri"/>
                <a:cs typeface="Calibri"/>
                <a:sym typeface="Calibri"/>
              </a:rPr>
              <a:t>To maximise the benefits to all and increase impact, a new collaboration has been developed, representing the collective of the 7 ‘sister projects’ - “OS Together”. </a:t>
            </a:r>
            <a:endParaRPr i="0" sz="1800" u="none" cap="none" strike="noStrike">
              <a:solidFill>
                <a:srgbClr val="000000"/>
              </a:solidFill>
              <a:latin typeface="Calibri"/>
              <a:ea typeface="Calibri"/>
              <a:cs typeface="Calibri"/>
              <a:sym typeface="Calibri"/>
            </a:endParaRPr>
          </a:p>
          <a:p>
            <a:pPr indent="-285750" lvl="0" marL="285750" marR="0" rtl="0" algn="just">
              <a:lnSpc>
                <a:spcPct val="107000"/>
              </a:lnSpc>
              <a:spcBef>
                <a:spcPts val="800"/>
              </a:spcBef>
              <a:spcAft>
                <a:spcPts val="0"/>
              </a:spcAft>
              <a:buClr>
                <a:schemeClr val="dk1"/>
              </a:buClr>
              <a:buSzPts val="1800"/>
              <a:buFont typeface="Calibri"/>
              <a:buChar char="•"/>
            </a:pPr>
            <a:r>
              <a:rPr i="0" lang="en-US" sz="1800" u="none" cap="none" strike="noStrike">
                <a:solidFill>
                  <a:schemeClr val="dk1"/>
                </a:solidFill>
                <a:latin typeface="Calibri"/>
                <a:ea typeface="Calibri"/>
                <a:cs typeface="Calibri"/>
                <a:sym typeface="Calibri"/>
              </a:rPr>
              <a:t>common newsletters, </a:t>
            </a:r>
            <a:endParaRPr i="0" sz="1800" u="none" cap="none" strike="noStrike">
              <a:solidFill>
                <a:srgbClr val="000000"/>
              </a:solidFill>
              <a:latin typeface="Calibri"/>
              <a:ea typeface="Calibri"/>
              <a:cs typeface="Calibri"/>
              <a:sym typeface="Calibri"/>
            </a:endParaRPr>
          </a:p>
          <a:p>
            <a:pPr indent="-285750" lvl="0" marL="285750" marR="0" rtl="0" algn="just">
              <a:lnSpc>
                <a:spcPct val="107000"/>
              </a:lnSpc>
              <a:spcBef>
                <a:spcPts val="800"/>
              </a:spcBef>
              <a:spcAft>
                <a:spcPts val="0"/>
              </a:spcAft>
              <a:buClr>
                <a:schemeClr val="dk1"/>
              </a:buClr>
              <a:buSzPts val="1800"/>
              <a:buFont typeface="Calibri"/>
              <a:buChar char="•"/>
            </a:pPr>
            <a:r>
              <a:rPr i="0" lang="en-US" sz="1800" u="none" cap="none" strike="noStrike">
                <a:solidFill>
                  <a:schemeClr val="dk1"/>
                </a:solidFill>
                <a:latin typeface="Calibri"/>
                <a:ea typeface="Calibri"/>
                <a:cs typeface="Calibri"/>
                <a:sym typeface="Calibri"/>
              </a:rPr>
              <a:t>common Twitter account (</a:t>
            </a:r>
            <a:r>
              <a:rPr i="0" lang="en-US" sz="1800" u="sng" cap="none" strike="noStrike">
                <a:solidFill>
                  <a:srgbClr val="0000FF"/>
                </a:solidFill>
                <a:latin typeface="Calibri"/>
                <a:ea typeface="Calibri"/>
                <a:cs typeface="Calibri"/>
                <a:sym typeface="Calibri"/>
                <a:hlinkClick r:id="rId3">
                  <a:extLst>
                    <a:ext uri="{A12FA001-AC4F-418D-AE19-62706E023703}">
                      <ahyp:hlinkClr val="tx"/>
                    </a:ext>
                  </a:extLst>
                </a:hlinkClick>
              </a:rPr>
              <a:t>https://twitter.com/OStogether</a:t>
            </a:r>
            <a:r>
              <a:rPr i="0" lang="en-US" sz="1800" u="none" cap="none" strike="noStrike">
                <a:solidFill>
                  <a:schemeClr val="dk1"/>
                </a:solidFill>
                <a:latin typeface="Calibri"/>
                <a:ea typeface="Calibri"/>
                <a:cs typeface="Calibri"/>
                <a:sym typeface="Calibri"/>
              </a:rPr>
              <a:t>)</a:t>
            </a:r>
            <a:endParaRPr i="0" sz="1800" u="none" cap="none" strike="noStrike">
              <a:solidFill>
                <a:srgbClr val="000000"/>
              </a:solidFill>
              <a:latin typeface="Calibri"/>
              <a:ea typeface="Calibri"/>
              <a:cs typeface="Calibri"/>
              <a:sym typeface="Calibri"/>
            </a:endParaRPr>
          </a:p>
          <a:p>
            <a:pPr indent="-285750" lvl="0" marL="285750" marR="0" rtl="0" algn="just">
              <a:lnSpc>
                <a:spcPct val="107000"/>
              </a:lnSpc>
              <a:spcBef>
                <a:spcPts val="800"/>
              </a:spcBef>
              <a:spcAft>
                <a:spcPts val="0"/>
              </a:spcAft>
              <a:buClr>
                <a:schemeClr val="dk1"/>
              </a:buClr>
              <a:buSzPts val="1800"/>
              <a:buFont typeface="Calibri"/>
              <a:buChar char="•"/>
            </a:pPr>
            <a:r>
              <a:rPr i="0" lang="en-US" sz="1800" u="none" cap="none" strike="noStrike">
                <a:solidFill>
                  <a:schemeClr val="dk1"/>
                </a:solidFill>
                <a:latin typeface="Calibri"/>
                <a:ea typeface="Calibri"/>
                <a:cs typeface="Calibri"/>
                <a:sym typeface="Calibri"/>
              </a:rPr>
              <a:t>common Facebook page (</a:t>
            </a:r>
            <a:r>
              <a:rPr i="0" lang="en-US" sz="1800" u="sng" cap="none" strike="noStrike">
                <a:solidFill>
                  <a:srgbClr val="0000FF"/>
                </a:solidFill>
                <a:latin typeface="Calibri"/>
                <a:ea typeface="Calibri"/>
                <a:cs typeface="Calibri"/>
                <a:sym typeface="Calibri"/>
                <a:hlinkClick r:id="rId4">
                  <a:extLst>
                    <a:ext uri="{A12FA001-AC4F-418D-AE19-62706E023703}">
                      <ahyp:hlinkClr val="tx"/>
                    </a:ext>
                  </a:extLst>
                </a:hlinkClick>
              </a:rPr>
              <a:t>https://www.facebook.com/ostogether</a:t>
            </a:r>
            <a:r>
              <a:rPr i="0" lang="en-US" sz="1800" u="sng" cap="none" strike="noStrike">
                <a:solidFill>
                  <a:srgbClr val="0000FF"/>
                </a:solidFill>
                <a:latin typeface="Calibri"/>
                <a:ea typeface="Calibri"/>
                <a:cs typeface="Calibri"/>
                <a:sym typeface="Calibri"/>
              </a:rPr>
              <a:t> )</a:t>
            </a:r>
            <a:endParaRPr i="0" sz="1800" u="none" cap="none" strike="noStrike">
              <a:solidFill>
                <a:srgbClr val="000000"/>
              </a:solidFill>
              <a:latin typeface="Calibri"/>
              <a:ea typeface="Calibri"/>
              <a:cs typeface="Calibri"/>
              <a:sym typeface="Calibri"/>
            </a:endParaRPr>
          </a:p>
          <a:p>
            <a:pPr indent="-285750" lvl="0" marL="285750" marR="0" rtl="0" algn="just">
              <a:lnSpc>
                <a:spcPct val="107000"/>
              </a:lnSpc>
              <a:spcBef>
                <a:spcPts val="800"/>
              </a:spcBef>
              <a:spcAft>
                <a:spcPts val="0"/>
              </a:spcAft>
              <a:buClr>
                <a:schemeClr val="dk1"/>
              </a:buClr>
              <a:buSzPts val="1800"/>
              <a:buFont typeface="Calibri"/>
              <a:buChar char="•"/>
            </a:pPr>
            <a:r>
              <a:rPr i="0" lang="en-US" sz="1800" u="none" cap="none" strike="noStrike">
                <a:solidFill>
                  <a:schemeClr val="dk1"/>
                </a:solidFill>
                <a:latin typeface="Calibri"/>
                <a:ea typeface="Calibri"/>
                <a:cs typeface="Calibri"/>
                <a:sym typeface="Calibri"/>
              </a:rPr>
              <a:t>Inspiration Sessions</a:t>
            </a:r>
            <a:endParaRPr i="0" sz="1800" u="none" cap="none" strike="noStrike">
              <a:solidFill>
                <a:schemeClr val="dk1"/>
              </a:solidFill>
              <a:latin typeface="Calibri"/>
              <a:ea typeface="Calibri"/>
              <a:cs typeface="Calibri"/>
              <a:sym typeface="Calibri"/>
            </a:endParaRPr>
          </a:p>
        </p:txBody>
      </p:sp>
      <p:sp>
        <p:nvSpPr>
          <p:cNvPr id="417" name="Google Shape;417;p21"/>
          <p:cNvSpPr txBox="1"/>
          <p:nvPr/>
        </p:nvSpPr>
        <p:spPr>
          <a:xfrm>
            <a:off x="515938" y="586423"/>
            <a:ext cx="9802616" cy="674817"/>
          </a:xfrm>
          <a:prstGeom prst="rect">
            <a:avLst/>
          </a:prstGeom>
          <a:noFill/>
          <a:ln>
            <a:noFill/>
          </a:ln>
        </p:spPr>
        <p:txBody>
          <a:bodyPr anchorCtr="0" anchor="ctr" bIns="45700" lIns="91425" spcFirstLastPara="1" rIns="91425" wrap="square" tIns="45700">
            <a:normAutofit fontScale="97500"/>
          </a:bodyPr>
          <a:lstStyle/>
          <a:p>
            <a:pPr indent="0" lvl="0" marL="0" marR="0" rtl="0" algn="l">
              <a:lnSpc>
                <a:spcPct val="90000"/>
              </a:lnSpc>
              <a:spcBef>
                <a:spcPts val="0"/>
              </a:spcBef>
              <a:spcAft>
                <a:spcPts val="0"/>
              </a:spcAft>
              <a:buClr>
                <a:srgbClr val="990099"/>
              </a:buClr>
              <a:buSzPct val="100000"/>
              <a:buFont typeface="Calibri"/>
              <a:buNone/>
            </a:pPr>
            <a:r>
              <a:rPr b="1" i="0" lang="en-US" sz="4200" u="none" cap="none" strike="noStrike">
                <a:solidFill>
                  <a:srgbClr val="990099"/>
                </a:solidFill>
                <a:latin typeface="Calibri"/>
                <a:ea typeface="Calibri"/>
                <a:cs typeface="Calibri"/>
                <a:sym typeface="Calibri"/>
              </a:rPr>
              <a:t>OS Together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0"/>
          <p:cNvSpPr txBox="1"/>
          <p:nvPr/>
        </p:nvSpPr>
        <p:spPr>
          <a:xfrm>
            <a:off x="1599047" y="1746742"/>
            <a:ext cx="511705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https://www.phereclos.eu/community</a:t>
            </a:r>
            <a:r>
              <a:rPr b="0" i="0" lang="en-US" sz="2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424" name="Google Shape;424;p20"/>
          <p:cNvSpPr txBox="1"/>
          <p:nvPr/>
        </p:nvSpPr>
        <p:spPr>
          <a:xfrm>
            <a:off x="8107869" y="1726591"/>
            <a:ext cx="362863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chemeClr val="dk1"/>
                </a:solidFill>
                <a:latin typeface="Calibri"/>
                <a:ea typeface="Calibri"/>
                <a:cs typeface="Calibri"/>
                <a:sym typeface="Calibri"/>
                <a:hlinkClick r:id="rId4">
                  <a:extLst>
                    <a:ext uri="{A12FA001-AC4F-418D-AE19-62706E023703}">
                      <ahyp:hlinkClr val="tx"/>
                    </a:ext>
                  </a:extLst>
                </a:hlinkClick>
              </a:rPr>
              <a:t>kinderbuero@univie.ac.at</a:t>
            </a:r>
            <a:r>
              <a:rPr b="0" i="0" lang="en-US" sz="2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425" name="Google Shape;425;p20"/>
          <p:cNvPicPr preferRelativeResize="0"/>
          <p:nvPr/>
        </p:nvPicPr>
        <p:blipFill rotWithShape="1">
          <a:blip r:embed="rId5">
            <a:alphaModFix/>
          </a:blip>
          <a:srcRect b="0" l="0" r="0" t="0"/>
          <a:stretch/>
        </p:blipFill>
        <p:spPr>
          <a:xfrm>
            <a:off x="6829336" y="1437242"/>
            <a:ext cx="1240539" cy="1203962"/>
          </a:xfrm>
          <a:prstGeom prst="rect">
            <a:avLst/>
          </a:prstGeom>
          <a:noFill/>
          <a:ln>
            <a:noFill/>
          </a:ln>
        </p:spPr>
      </p:pic>
      <p:pic>
        <p:nvPicPr>
          <p:cNvPr id="426" name="Google Shape;426;p20"/>
          <p:cNvPicPr preferRelativeResize="0"/>
          <p:nvPr/>
        </p:nvPicPr>
        <p:blipFill rotWithShape="1">
          <a:blip r:embed="rId6">
            <a:alphaModFix/>
          </a:blip>
          <a:srcRect b="0" l="0" r="0" t="0"/>
          <a:stretch/>
        </p:blipFill>
        <p:spPr>
          <a:xfrm>
            <a:off x="404932" y="2966871"/>
            <a:ext cx="1240539" cy="1207010"/>
          </a:xfrm>
          <a:prstGeom prst="rect">
            <a:avLst/>
          </a:prstGeom>
          <a:noFill/>
          <a:ln>
            <a:noFill/>
          </a:ln>
        </p:spPr>
      </p:pic>
      <p:pic>
        <p:nvPicPr>
          <p:cNvPr id="427" name="Google Shape;427;p20"/>
          <p:cNvPicPr preferRelativeResize="0"/>
          <p:nvPr/>
        </p:nvPicPr>
        <p:blipFill rotWithShape="1">
          <a:blip r:embed="rId7">
            <a:alphaModFix/>
          </a:blip>
          <a:srcRect b="0" l="0" r="0" t="0"/>
          <a:stretch/>
        </p:blipFill>
        <p:spPr>
          <a:xfrm>
            <a:off x="358508" y="1441810"/>
            <a:ext cx="1240539" cy="1207010"/>
          </a:xfrm>
          <a:prstGeom prst="rect">
            <a:avLst/>
          </a:prstGeom>
          <a:noFill/>
          <a:ln>
            <a:noFill/>
          </a:ln>
        </p:spPr>
      </p:pic>
      <p:pic>
        <p:nvPicPr>
          <p:cNvPr id="428" name="Google Shape;428;p20"/>
          <p:cNvPicPr preferRelativeResize="0"/>
          <p:nvPr/>
        </p:nvPicPr>
        <p:blipFill rotWithShape="1">
          <a:blip r:embed="rId8">
            <a:alphaModFix/>
          </a:blip>
          <a:srcRect b="0" l="0" r="0" t="0"/>
          <a:stretch/>
        </p:blipFill>
        <p:spPr>
          <a:xfrm>
            <a:off x="6867330" y="2736974"/>
            <a:ext cx="1240539" cy="1203962"/>
          </a:xfrm>
          <a:prstGeom prst="rect">
            <a:avLst/>
          </a:prstGeom>
          <a:noFill/>
          <a:ln>
            <a:noFill/>
          </a:ln>
        </p:spPr>
      </p:pic>
      <p:sp>
        <p:nvSpPr>
          <p:cNvPr id="429" name="Google Shape;429;p20"/>
          <p:cNvSpPr txBox="1"/>
          <p:nvPr/>
        </p:nvSpPr>
        <p:spPr>
          <a:xfrm>
            <a:off x="8201551" y="3108122"/>
            <a:ext cx="211257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@PhereclosE	</a:t>
            </a:r>
            <a:endParaRPr b="0" i="0" sz="1400" u="none" cap="none" strike="noStrike">
              <a:solidFill>
                <a:srgbClr val="000000"/>
              </a:solidFill>
              <a:latin typeface="Arial"/>
              <a:ea typeface="Arial"/>
              <a:cs typeface="Arial"/>
              <a:sym typeface="Arial"/>
            </a:endParaRPr>
          </a:p>
        </p:txBody>
      </p:sp>
      <p:sp>
        <p:nvSpPr>
          <p:cNvPr id="430" name="Google Shape;430;p20"/>
          <p:cNvSpPr txBox="1"/>
          <p:nvPr/>
        </p:nvSpPr>
        <p:spPr>
          <a:xfrm>
            <a:off x="1644557" y="3271802"/>
            <a:ext cx="211257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PhereclosEU	</a:t>
            </a:r>
            <a:endParaRPr b="0" i="0" sz="1400" u="none" cap="none" strike="noStrike">
              <a:solidFill>
                <a:srgbClr val="000000"/>
              </a:solidFill>
              <a:latin typeface="Arial"/>
              <a:ea typeface="Arial"/>
              <a:cs typeface="Arial"/>
              <a:sym typeface="Arial"/>
            </a:endParaRPr>
          </a:p>
        </p:txBody>
      </p:sp>
      <p:sp>
        <p:nvSpPr>
          <p:cNvPr id="431" name="Google Shape;431;p20"/>
          <p:cNvSpPr txBox="1"/>
          <p:nvPr/>
        </p:nvSpPr>
        <p:spPr>
          <a:xfrm>
            <a:off x="511514" y="529965"/>
            <a:ext cx="9802616" cy="836196"/>
          </a:xfrm>
          <a:prstGeom prst="rect">
            <a:avLst/>
          </a:prstGeom>
          <a:noFill/>
          <a:ln>
            <a:noFill/>
          </a:ln>
        </p:spPr>
        <p:txBody>
          <a:bodyPr anchorCtr="0" anchor="ctr" bIns="0" lIns="91425" spcFirstLastPara="1" rIns="91425" wrap="square" tIns="0">
            <a:noAutofit/>
          </a:bodyPr>
          <a:lstStyle/>
          <a:p>
            <a:pPr indent="0" lvl="0" marL="0" marR="0" rtl="0" algn="l">
              <a:lnSpc>
                <a:spcPct val="90000"/>
              </a:lnSpc>
              <a:spcBef>
                <a:spcPts val="0"/>
              </a:spcBef>
              <a:spcAft>
                <a:spcPts val="0"/>
              </a:spcAft>
              <a:buClr>
                <a:schemeClr val="accent1"/>
              </a:buClr>
              <a:buSzPts val="3000"/>
              <a:buFont typeface="Calibri"/>
              <a:buNone/>
            </a:pPr>
            <a:r>
              <a:rPr b="1" i="0" lang="en-US" sz="4000" u="none" cap="none" strike="noStrike">
                <a:solidFill>
                  <a:srgbClr val="990099"/>
                </a:solidFill>
                <a:latin typeface="Calibri"/>
                <a:ea typeface="Calibri"/>
                <a:cs typeface="Calibri"/>
                <a:sym typeface="Calibri"/>
              </a:rPr>
              <a:t>Keeping in Touch ... much more to come!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
          <p:cNvSpPr txBox="1"/>
          <p:nvPr>
            <p:ph type="title"/>
          </p:nvPr>
        </p:nvSpPr>
        <p:spPr>
          <a:xfrm>
            <a:off x="515938" y="586424"/>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The project basics</a:t>
            </a:r>
            <a:endParaRPr b="1">
              <a:solidFill>
                <a:srgbClr val="990099"/>
              </a:solidFill>
            </a:endParaRPr>
          </a:p>
        </p:txBody>
      </p:sp>
      <p:sp>
        <p:nvSpPr>
          <p:cNvPr id="138" name="Google Shape;138;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9" name="Google Shape;139;p3"/>
          <p:cNvSpPr txBox="1"/>
          <p:nvPr/>
        </p:nvSpPr>
        <p:spPr>
          <a:xfrm>
            <a:off x="515409" y="1333910"/>
            <a:ext cx="11029500" cy="504031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700"/>
              <a:buFont typeface="Arial"/>
              <a:buNone/>
            </a:pPr>
            <a:r>
              <a:rPr b="0" i="0" lang="en-US" sz="1700" u="none" cap="none" strike="noStrike">
                <a:solidFill>
                  <a:schemeClr val="dk1"/>
                </a:solidFill>
                <a:latin typeface="Calibri"/>
                <a:ea typeface="Calibri"/>
                <a:cs typeface="Calibri"/>
                <a:sym typeface="Calibri"/>
              </a:rPr>
              <a:t>Funding:			EU-funded initiative (Horizon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700"/>
              <a:buFont typeface="Arial"/>
              <a:buNone/>
            </a:pPr>
            <a:r>
              <a:rPr b="0" i="0" lang="en-US" sz="1700" u="none" cap="none" strike="noStrike">
                <a:solidFill>
                  <a:schemeClr val="dk1"/>
                </a:solidFill>
                <a:latin typeface="Calibri"/>
                <a:ea typeface="Calibri"/>
                <a:cs typeface="Calibri"/>
                <a:sym typeface="Calibri"/>
              </a:rPr>
              <a:t>				Science with and for society (SWAFS)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700"/>
              <a:buFont typeface="Arial"/>
              <a:buNone/>
            </a:pPr>
            <a:r>
              <a:rPr b="0" i="0" lang="en-US" sz="1700" u="none" cap="none" strike="noStrike">
                <a:solidFill>
                  <a:schemeClr val="dk1"/>
                </a:solidFill>
                <a:latin typeface="Calibri"/>
                <a:ea typeface="Calibri"/>
                <a:cs typeface="Calibri"/>
                <a:sym typeface="Calibri"/>
              </a:rPr>
              <a:t>Topic:			“</a:t>
            </a:r>
            <a:r>
              <a:rPr b="0" i="1" lang="en-US" sz="1700" u="none" cap="none" strike="noStrike">
                <a:solidFill>
                  <a:schemeClr val="dk1"/>
                </a:solidFill>
                <a:latin typeface="Calibri"/>
                <a:ea typeface="Calibri"/>
                <a:cs typeface="Calibri"/>
                <a:sym typeface="Calibri"/>
              </a:rPr>
              <a:t>Open schooling and collaboration on science education</a:t>
            </a:r>
            <a:r>
              <a:rPr b="0" i="0" lang="en-US" sz="17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700"/>
              <a:buFont typeface="Arial"/>
              <a:buNone/>
            </a:pPr>
            <a:r>
              <a:rPr b="0" i="0" lang="en-US" sz="1700" u="none" cap="none" strike="noStrike">
                <a:solidFill>
                  <a:schemeClr val="dk1"/>
                </a:solidFill>
                <a:latin typeface="Calibri"/>
                <a:ea typeface="Calibri"/>
                <a:cs typeface="Calibri"/>
                <a:sym typeface="Calibri"/>
              </a:rPr>
              <a:t>Coordinator		Kinderbüro Universität Wien Gmbh</a:t>
            </a:r>
            <a:endParaRPr b="0" i="0" sz="1700" u="none" cap="none" strike="noStrike">
              <a:solidFill>
                <a:schemeClr val="dk1"/>
              </a:solidFill>
              <a:latin typeface="Calibri"/>
              <a:ea typeface="Calibri"/>
              <a:cs typeface="Calibri"/>
              <a:sym typeface="Calibri"/>
            </a:endParaRPr>
          </a:p>
          <a:p>
            <a:pPr indent="0" lvl="4" marL="1828800" marR="0" rtl="0" algn="l">
              <a:lnSpc>
                <a:spcPct val="100000"/>
              </a:lnSpc>
              <a:spcBef>
                <a:spcPts val="0"/>
              </a:spcBef>
              <a:spcAft>
                <a:spcPts val="0"/>
              </a:spcAft>
              <a:buClr>
                <a:schemeClr val="dk1"/>
              </a:buClr>
              <a:buSzPts val="1700"/>
              <a:buFont typeface="Arial"/>
              <a:buNone/>
            </a:pPr>
            <a:r>
              <a:rPr b="0" i="0" lang="en-US" sz="1700" u="none" cap="none" strike="noStrike">
                <a:solidFill>
                  <a:schemeClr val="dk1"/>
                </a:solidFill>
                <a:latin typeface="Calibri"/>
                <a:ea typeface="Calibri"/>
                <a:cs typeface="Calibri"/>
                <a:sym typeface="Calibri"/>
              </a:rPr>
              <a:t>(Vienna University Children’s Office, Austria)</a:t>
            </a:r>
            <a:endParaRPr b="0" i="0" sz="1400" u="none" cap="none" strike="noStrike">
              <a:solidFill>
                <a:srgbClr val="000000"/>
              </a:solidFill>
              <a:latin typeface="Arial"/>
              <a:ea typeface="Arial"/>
              <a:cs typeface="Arial"/>
              <a:sym typeface="Arial"/>
            </a:endParaRPr>
          </a:p>
          <a:p>
            <a:pPr indent="0" lvl="4" marL="1828800" marR="0" rtl="0" algn="l">
              <a:lnSpc>
                <a:spcPct val="100000"/>
              </a:lnSpc>
              <a:spcBef>
                <a:spcPts val="0"/>
              </a:spcBef>
              <a:spcAft>
                <a:spcPts val="0"/>
              </a:spcAft>
              <a:buClr>
                <a:srgbClr val="3F3F3F"/>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Number of partners: 			15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Number of partner countries:	10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Project start date:		1</a:t>
            </a:r>
            <a:r>
              <a:rPr b="0" baseline="30000" i="0" lang="en-US" sz="1600" u="none" cap="none" strike="noStrike">
                <a:solidFill>
                  <a:schemeClr val="dk1"/>
                </a:solidFill>
                <a:latin typeface="Calibri"/>
                <a:ea typeface="Calibri"/>
                <a:cs typeface="Calibri"/>
                <a:sym typeface="Calibri"/>
              </a:rPr>
              <a:t>st</a:t>
            </a:r>
            <a:r>
              <a:rPr b="0" i="0" lang="en-US" sz="1600" u="none" cap="none" strike="noStrike">
                <a:solidFill>
                  <a:schemeClr val="dk1"/>
                </a:solidFill>
                <a:latin typeface="Calibri"/>
                <a:ea typeface="Calibri"/>
                <a:cs typeface="Calibri"/>
                <a:sym typeface="Calibri"/>
              </a:rPr>
              <a:t> Oct. 2019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Project duration:		36 months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700"/>
              <a:buFont typeface="Arial"/>
              <a:buNone/>
            </a:pPr>
            <a:r>
              <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2"/>
          <p:cNvSpPr txBox="1"/>
          <p:nvPr>
            <p:ph type="title"/>
          </p:nvPr>
        </p:nvSpPr>
        <p:spPr>
          <a:xfrm>
            <a:off x="515938" y="586424"/>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All Aboard!</a:t>
            </a:r>
            <a:endParaRPr b="1">
              <a:solidFill>
                <a:srgbClr val="990099"/>
              </a:solidFill>
            </a:endParaRPr>
          </a:p>
        </p:txBody>
      </p:sp>
      <p:sp>
        <p:nvSpPr>
          <p:cNvPr id="437" name="Google Shape;43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438" name="Google Shape;438;p22"/>
          <p:cNvPicPr preferRelativeResize="0"/>
          <p:nvPr/>
        </p:nvPicPr>
        <p:blipFill rotWithShape="1">
          <a:blip r:embed="rId3">
            <a:alphaModFix/>
          </a:blip>
          <a:srcRect b="0" l="0" r="0" t="0"/>
          <a:stretch/>
        </p:blipFill>
        <p:spPr>
          <a:xfrm>
            <a:off x="1591330" y="1458211"/>
            <a:ext cx="6480588" cy="4779435"/>
          </a:xfrm>
          <a:prstGeom prst="rect">
            <a:avLst/>
          </a:prstGeom>
          <a:noFill/>
          <a:ln>
            <a:noFill/>
          </a:ln>
        </p:spPr>
      </p:pic>
      <p:sp>
        <p:nvSpPr>
          <p:cNvPr id="439" name="Google Shape;439;p22"/>
          <p:cNvSpPr/>
          <p:nvPr/>
        </p:nvSpPr>
        <p:spPr>
          <a:xfrm>
            <a:off x="1875389" y="1588954"/>
            <a:ext cx="380610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https://www.phereclos.eu/community</a:t>
            </a:r>
            <a:endParaRPr b="0" i="0" sz="1800" u="none" cap="none" strike="noStrike">
              <a:solidFill>
                <a:schemeClr val="dk1"/>
              </a:solidFill>
              <a:latin typeface="Calibri"/>
              <a:ea typeface="Calibri"/>
              <a:cs typeface="Calibri"/>
              <a:sym typeface="Calibri"/>
            </a:endParaRPr>
          </a:p>
        </p:txBody>
      </p:sp>
      <p:pic>
        <p:nvPicPr>
          <p:cNvPr descr="A picture containing text, sign&#10;&#10;Description automatically generated" id="440" name="Google Shape;440;p22"/>
          <p:cNvPicPr preferRelativeResize="0"/>
          <p:nvPr/>
        </p:nvPicPr>
        <p:blipFill rotWithShape="1">
          <a:blip r:embed="rId5">
            <a:alphaModFix/>
          </a:blip>
          <a:srcRect b="0" l="0" r="0" t="0"/>
          <a:stretch/>
        </p:blipFill>
        <p:spPr>
          <a:xfrm>
            <a:off x="9041913" y="2269069"/>
            <a:ext cx="2553282" cy="2540579"/>
          </a:xfrm>
          <a:prstGeom prst="rect">
            <a:avLst/>
          </a:prstGeom>
          <a:noFill/>
          <a:ln>
            <a:noFill/>
          </a:ln>
        </p:spPr>
      </p:pic>
      <p:sp>
        <p:nvSpPr>
          <p:cNvPr id="441" name="Google Shape;441;p22"/>
          <p:cNvSpPr txBox="1"/>
          <p:nvPr/>
        </p:nvSpPr>
        <p:spPr>
          <a:xfrm>
            <a:off x="8527719" y="4809648"/>
            <a:ext cx="3831792"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sng" cap="none" strike="noStrike">
                <a:solidFill>
                  <a:schemeClr val="dk1"/>
                </a:solidFill>
                <a:latin typeface="Calibri"/>
                <a:ea typeface="Calibri"/>
                <a:cs typeface="Calibri"/>
                <a:sym typeface="Calibri"/>
                <a:hlinkClick r:id="rId6">
                  <a:extLst>
                    <a:ext uri="{A12FA001-AC4F-418D-AE19-62706E023703}">
                      <ahyp:hlinkClr val="tx"/>
                    </a:ext>
                  </a:extLst>
                </a:hlinkClick>
              </a:rPr>
              <a:t>phil.smith@nbi.ac.uk</a:t>
            </a:r>
            <a:endParaRPr b="0" i="0" sz="24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0" i="0" lang="en-US" sz="2400" u="sng" cap="none" strike="noStrike">
                <a:solidFill>
                  <a:schemeClr val="dk1"/>
                </a:solidFill>
                <a:latin typeface="Calibri"/>
                <a:ea typeface="Calibri"/>
                <a:cs typeface="Calibri"/>
                <a:sym typeface="Calibri"/>
              </a:rPr>
              <a:t>laura.cristea@unico.org.ro</a:t>
            </a:r>
            <a:r>
              <a:rPr b="0" i="0" lang="en-US" sz="2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9"/>
          <p:cNvSpPr txBox="1"/>
          <p:nvPr>
            <p:ph type="title"/>
          </p:nvPr>
        </p:nvSpPr>
        <p:spPr>
          <a:xfrm>
            <a:off x="515938" y="586424"/>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Project Partners</a:t>
            </a:r>
            <a:endParaRPr/>
          </a:p>
        </p:txBody>
      </p:sp>
      <p:sp>
        <p:nvSpPr>
          <p:cNvPr id="145" name="Google Shape;145;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46" name="Google Shape;146;p19"/>
          <p:cNvSpPr txBox="1"/>
          <p:nvPr/>
        </p:nvSpPr>
        <p:spPr>
          <a:xfrm>
            <a:off x="515408" y="1333910"/>
            <a:ext cx="10673051" cy="504031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Vienna University Children’s Office </a:t>
            </a:r>
            <a:r>
              <a:rPr b="0" i="0" lang="en-US" sz="1500" u="none" cap="none" strike="noStrike">
                <a:solidFill>
                  <a:schemeClr val="dk1"/>
                </a:solidFill>
                <a:latin typeface="Calibri"/>
                <a:ea typeface="Calibri"/>
                <a:cs typeface="Calibri"/>
                <a:sym typeface="Calibri"/>
              </a:rPr>
              <a:t>– Austria – Coordination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SYNYO GmbH  </a:t>
            </a:r>
            <a:r>
              <a:rPr b="0" i="0" lang="en-US" sz="1500" u="none" cap="none" strike="noStrike">
                <a:solidFill>
                  <a:schemeClr val="dk1"/>
                </a:solidFill>
                <a:latin typeface="Calibri"/>
                <a:ea typeface="Calibri"/>
                <a:cs typeface="Calibri"/>
                <a:sym typeface="Calibri"/>
              </a:rPr>
              <a:t>- Austria – Technical Background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Universität Innsbruck </a:t>
            </a:r>
            <a:r>
              <a:rPr b="0" i="0" lang="en-US" sz="1500" u="none" cap="none" strike="noStrike">
                <a:solidFill>
                  <a:schemeClr val="dk1"/>
                </a:solidFill>
                <a:latin typeface="Calibri"/>
                <a:ea typeface="Calibri"/>
                <a:cs typeface="Calibri"/>
                <a:sym typeface="Calibri"/>
              </a:rPr>
              <a:t>– Austria – Knowledge platform, good practise library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Uniwersytet Slaski </a:t>
            </a:r>
            <a:r>
              <a:rPr b="0" i="0" lang="en-US" sz="1500" u="none" cap="none" strike="noStrike">
                <a:solidFill>
                  <a:schemeClr val="dk1"/>
                </a:solidFill>
                <a:latin typeface="Calibri"/>
                <a:ea typeface="Calibri"/>
                <a:cs typeface="Calibri"/>
                <a:sym typeface="Calibri"/>
              </a:rPr>
              <a:t>– Poland – Transnational Mentoring Partnerships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Universität Wien </a:t>
            </a:r>
            <a:r>
              <a:rPr b="0" i="0" lang="en-US" sz="1500" u="none" cap="none" strike="noStrike">
                <a:solidFill>
                  <a:schemeClr val="dk1"/>
                </a:solidFill>
                <a:latin typeface="Calibri"/>
                <a:ea typeface="Calibri"/>
                <a:cs typeface="Calibri"/>
                <a:sym typeface="Calibri"/>
              </a:rPr>
              <a:t>– Austria – Implementation Studies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Universitatea Copiilor </a:t>
            </a:r>
            <a:r>
              <a:rPr b="0" i="0" lang="en-US" sz="1500" u="none" cap="none" strike="noStrike">
                <a:solidFill>
                  <a:schemeClr val="dk1"/>
                </a:solidFill>
                <a:latin typeface="Calibri"/>
                <a:ea typeface="Calibri"/>
                <a:cs typeface="Calibri"/>
                <a:sym typeface="Calibri"/>
              </a:rPr>
              <a:t>– Romania – Dissemination &amp; Childrens Perspective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European School Heads Association </a:t>
            </a:r>
            <a:r>
              <a:rPr b="0" i="0" lang="en-US" sz="1500" u="none" cap="none" strike="noStrike">
                <a:solidFill>
                  <a:schemeClr val="dk1"/>
                </a:solidFill>
                <a:latin typeface="Calibri"/>
                <a:ea typeface="Calibri"/>
                <a:cs typeface="Calibri"/>
                <a:sym typeface="Calibri"/>
              </a:rPr>
              <a:t>- Netherlands - School Heads Perspective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International Parents Alliance </a:t>
            </a:r>
            <a:r>
              <a:rPr b="0" i="0" lang="en-US" sz="1500" u="none" cap="none" strike="noStrike">
                <a:solidFill>
                  <a:schemeClr val="dk1"/>
                </a:solidFill>
                <a:latin typeface="Calibri"/>
                <a:ea typeface="Calibri"/>
                <a:cs typeface="Calibri"/>
                <a:sym typeface="Calibri"/>
              </a:rPr>
              <a:t>– Netherlands – Parents Perspective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Teacher Scientist Network  </a:t>
            </a:r>
            <a:r>
              <a:rPr b="0" i="0" lang="en-US" sz="1500" u="none" cap="none" strike="noStrike">
                <a:solidFill>
                  <a:schemeClr val="dk1"/>
                </a:solidFill>
                <a:latin typeface="Calibri"/>
                <a:ea typeface="Calibri"/>
                <a:cs typeface="Calibri"/>
                <a:sym typeface="Calibri"/>
              </a:rPr>
              <a:t>– United Kingdom – Teachers/Training Perspective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Kobenhavns Universitet </a:t>
            </a:r>
            <a:r>
              <a:rPr b="0" i="0" lang="en-US" sz="1500" u="none" cap="none" strike="noStrike">
                <a:solidFill>
                  <a:schemeClr val="dk1"/>
                </a:solidFill>
                <a:latin typeface="Calibri"/>
                <a:ea typeface="Calibri"/>
                <a:cs typeface="Calibri"/>
                <a:sym typeface="Calibri"/>
              </a:rPr>
              <a:t>– Denmark – Teachers/Training  Perspective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Snellman-instituutti</a:t>
            </a:r>
            <a:r>
              <a:rPr b="0" i="0" lang="en-US" sz="1500" u="none" cap="none" strike="noStrike">
                <a:solidFill>
                  <a:schemeClr val="dk1"/>
                </a:solidFill>
                <a:latin typeface="Calibri"/>
                <a:ea typeface="Calibri"/>
                <a:cs typeface="Calibri"/>
                <a:sym typeface="Calibri"/>
              </a:rPr>
              <a:t> – Finland – LEC Kuopio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Politechnika Łódzka </a:t>
            </a:r>
            <a:r>
              <a:rPr b="0" i="0" lang="en-US" sz="1500" u="none" cap="none" strike="noStrike">
                <a:solidFill>
                  <a:schemeClr val="dk1"/>
                </a:solidFill>
                <a:latin typeface="Calibri"/>
                <a:ea typeface="Calibri"/>
                <a:cs typeface="Calibri"/>
                <a:sym typeface="Calibri"/>
              </a:rPr>
              <a:t>– Poland  – LEC Łodz</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Universidade do Porto </a:t>
            </a:r>
            <a:r>
              <a:rPr b="0" i="0" lang="en-US" sz="1500" u="none" cap="none" strike="noStrike">
                <a:solidFill>
                  <a:schemeClr val="dk1"/>
                </a:solidFill>
                <a:latin typeface="Calibri"/>
                <a:ea typeface="Calibri"/>
                <a:cs typeface="Calibri"/>
                <a:sym typeface="Calibri"/>
              </a:rPr>
              <a:t>– Portugal  LEC Porto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S.I.S.S.A. Medialab  </a:t>
            </a:r>
            <a:r>
              <a:rPr b="0" i="0" lang="en-US" sz="1500" u="none" cap="none" strike="noStrike">
                <a:solidFill>
                  <a:schemeClr val="dk1"/>
                </a:solidFill>
                <a:latin typeface="Calibri"/>
                <a:ea typeface="Calibri"/>
                <a:cs typeface="Calibri"/>
                <a:sym typeface="Calibri"/>
              </a:rPr>
              <a:t>- Italy – LEC Trieste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Universidad EAFIT </a:t>
            </a:r>
            <a:r>
              <a:rPr b="0" i="0" lang="en-US" sz="1500" u="none" cap="none" strike="noStrike">
                <a:solidFill>
                  <a:schemeClr val="dk1"/>
                </a:solidFill>
                <a:latin typeface="Calibri"/>
                <a:ea typeface="Calibri"/>
                <a:cs typeface="Calibri"/>
                <a:sym typeface="Calibri"/>
              </a:rPr>
              <a:t>– Colombia  – LEC Medellin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1" i="0" lang="en-US" sz="1500" u="none" cap="none" strike="noStrike">
                <a:solidFill>
                  <a:schemeClr val="dk1"/>
                </a:solidFill>
                <a:latin typeface="Calibri"/>
                <a:ea typeface="Calibri"/>
                <a:cs typeface="Calibri"/>
                <a:sym typeface="Calibri"/>
              </a:rPr>
              <a:t>Vienna University Children’s Office </a:t>
            </a:r>
            <a:r>
              <a:rPr b="0" i="0" lang="en-US" sz="1500" u="none" cap="none" strike="noStrike">
                <a:solidFill>
                  <a:schemeClr val="dk1"/>
                </a:solidFill>
                <a:latin typeface="Calibri"/>
                <a:ea typeface="Calibri"/>
                <a:cs typeface="Calibri"/>
                <a:sym typeface="Calibri"/>
              </a:rPr>
              <a:t>– Austria  LEC Vienna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47" name="Google Shape;147;p19"/>
          <p:cNvPicPr preferRelativeResize="0"/>
          <p:nvPr/>
        </p:nvPicPr>
        <p:blipFill rotWithShape="1">
          <a:blip r:embed="rId3">
            <a:alphaModFix/>
          </a:blip>
          <a:srcRect b="0" l="0" r="0" t="0"/>
          <a:stretch/>
        </p:blipFill>
        <p:spPr>
          <a:xfrm>
            <a:off x="7730707" y="1538868"/>
            <a:ext cx="3833132" cy="4373856"/>
          </a:xfrm>
          <a:prstGeom prst="rect">
            <a:avLst/>
          </a:prstGeom>
          <a:noFill/>
          <a:ln>
            <a:noFill/>
          </a:ln>
        </p:spPr>
      </p:pic>
      <p:pic>
        <p:nvPicPr>
          <p:cNvPr id="148" name="Google Shape;148;p19"/>
          <p:cNvPicPr preferRelativeResize="0"/>
          <p:nvPr/>
        </p:nvPicPr>
        <p:blipFill rotWithShape="1">
          <a:blip r:embed="rId4">
            <a:alphaModFix/>
          </a:blip>
          <a:srcRect b="0" l="0" r="0" t="0"/>
          <a:stretch/>
        </p:blipFill>
        <p:spPr>
          <a:xfrm>
            <a:off x="5378032" y="5122149"/>
            <a:ext cx="2352675" cy="790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4"/>
          <p:cNvSpPr txBox="1"/>
          <p:nvPr>
            <p:ph type="title"/>
          </p:nvPr>
        </p:nvSpPr>
        <p:spPr>
          <a:xfrm>
            <a:off x="515938" y="586424"/>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The overall aims</a:t>
            </a:r>
            <a:endParaRPr b="1">
              <a:solidFill>
                <a:srgbClr val="990099"/>
              </a:solidFill>
            </a:endParaRPr>
          </a:p>
        </p:txBody>
      </p:sp>
      <p:sp>
        <p:nvSpPr>
          <p:cNvPr id="154" name="Google Shape;154;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55" name="Google Shape;155;p4"/>
          <p:cNvSpPr txBox="1"/>
          <p:nvPr/>
        </p:nvSpPr>
        <p:spPr>
          <a:xfrm>
            <a:off x="515409" y="1333910"/>
            <a:ext cx="10586700" cy="504031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Calibri"/>
                <a:ea typeface="Calibri"/>
                <a:cs typeface="Calibri"/>
                <a:sym typeface="Calibri"/>
              </a:rPr>
              <a:t>The overall aim of PHERECLOS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to develop models and recommendations for </a:t>
            </a:r>
            <a:r>
              <a:rPr b="1" i="0" lang="en-US" sz="1800" u="none" cap="none" strike="noStrike">
                <a:solidFill>
                  <a:schemeClr val="dk1"/>
                </a:solidFill>
                <a:latin typeface="Calibri"/>
                <a:ea typeface="Calibri"/>
                <a:cs typeface="Calibri"/>
                <a:sym typeface="Calibri"/>
              </a:rPr>
              <a:t>new ecosystems in education (LEC)</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to support </a:t>
            </a:r>
            <a:r>
              <a:rPr b="1" i="0" lang="en-US" sz="1800" u="none" cap="none" strike="noStrike">
                <a:solidFill>
                  <a:schemeClr val="dk1"/>
                </a:solidFill>
                <a:latin typeface="Calibri"/>
                <a:ea typeface="Calibri"/>
                <a:cs typeface="Calibri"/>
                <a:sym typeface="Calibri"/>
              </a:rPr>
              <a:t>schools to become hubs of innovation </a:t>
            </a:r>
            <a:r>
              <a:rPr b="0" i="0" lang="en-US" sz="1800" u="none" cap="none" strike="noStrike">
                <a:solidFill>
                  <a:schemeClr val="dk1"/>
                </a:solidFill>
                <a:latin typeface="Calibri"/>
                <a:ea typeface="Calibri"/>
                <a:cs typeface="Calibri"/>
                <a:sym typeface="Calibri"/>
              </a:rPr>
              <a:t>and STEM engagement in a community</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to build upon the experience of </a:t>
            </a:r>
            <a:r>
              <a:rPr b="1" i="0" lang="en-US" sz="1800" u="none" cap="none" strike="noStrike">
                <a:solidFill>
                  <a:schemeClr val="dk1"/>
                </a:solidFill>
                <a:latin typeface="Calibri"/>
                <a:ea typeface="Calibri"/>
                <a:cs typeface="Calibri"/>
                <a:sym typeface="Calibri"/>
              </a:rPr>
              <a:t>Children’s Universities as “incubators of change”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to meet - with their activities - the real </a:t>
            </a:r>
            <a:r>
              <a:rPr b="1" i="0" lang="en-US" sz="1800" u="none" cap="none" strike="noStrike">
                <a:solidFill>
                  <a:schemeClr val="dk1"/>
                </a:solidFill>
                <a:latin typeface="Calibri"/>
                <a:ea typeface="Calibri"/>
                <a:cs typeface="Calibri"/>
                <a:sym typeface="Calibri"/>
              </a:rPr>
              <a:t>needs in the community outside of schools</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5"/>
          <p:cNvSpPr txBox="1"/>
          <p:nvPr>
            <p:ph type="title"/>
          </p:nvPr>
        </p:nvSpPr>
        <p:spPr>
          <a:xfrm>
            <a:off x="515938" y="586424"/>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The overall aims</a:t>
            </a:r>
            <a:endParaRPr b="1">
              <a:solidFill>
                <a:srgbClr val="990099"/>
              </a:solidFill>
            </a:endParaRPr>
          </a:p>
        </p:txBody>
      </p:sp>
      <p:sp>
        <p:nvSpPr>
          <p:cNvPr id="161" name="Google Shape;161;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62" name="Google Shape;162;p5"/>
          <p:cNvSpPr txBox="1"/>
          <p:nvPr/>
        </p:nvSpPr>
        <p:spPr>
          <a:xfrm>
            <a:off x="515409" y="1333910"/>
            <a:ext cx="10586700" cy="504031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Calibri"/>
                <a:ea typeface="Calibri"/>
                <a:cs typeface="Calibri"/>
                <a:sym typeface="Calibri"/>
              </a:rPr>
              <a:t>The overall aim of PHERECLOS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to draw on </a:t>
            </a:r>
            <a:r>
              <a:rPr b="1" i="0" lang="en-US" sz="1800" u="none" cap="none" strike="noStrike">
                <a:solidFill>
                  <a:schemeClr val="dk1"/>
                </a:solidFill>
                <a:latin typeface="Calibri"/>
                <a:ea typeface="Calibri"/>
                <a:cs typeface="Calibri"/>
                <a:sym typeface="Calibri"/>
              </a:rPr>
              <a:t>local expertise and experience </a:t>
            </a:r>
            <a:r>
              <a:rPr b="0" i="0" lang="en-US" sz="1800" u="none" cap="none" strike="noStrike">
                <a:solidFill>
                  <a:schemeClr val="dk1"/>
                </a:solidFill>
                <a:latin typeface="Calibri"/>
                <a:ea typeface="Calibri"/>
                <a:cs typeface="Calibri"/>
                <a:sym typeface="Calibri"/>
              </a:rPr>
              <a:t>from ALL different stakeholders of ALL sectors (cross-sectoral and cross-disciplinary cooperation)</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to </a:t>
            </a:r>
            <a:r>
              <a:rPr b="1" i="0" lang="en-US" sz="1800" u="none" cap="none" strike="noStrike">
                <a:solidFill>
                  <a:schemeClr val="dk1"/>
                </a:solidFill>
                <a:latin typeface="Calibri"/>
                <a:ea typeface="Calibri"/>
                <a:cs typeface="Calibri"/>
                <a:sym typeface="Calibri"/>
              </a:rPr>
              <a:t>link science engagement with practical experience and real life</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to</a:t>
            </a:r>
            <a:r>
              <a:rPr b="1" i="0" lang="en-US" sz="1800" u="none" cap="none" strike="noStrike">
                <a:solidFill>
                  <a:schemeClr val="dk1"/>
                </a:solidFill>
                <a:latin typeface="Calibri"/>
                <a:ea typeface="Calibri"/>
                <a:cs typeface="Calibri"/>
                <a:sym typeface="Calibri"/>
              </a:rPr>
              <a:t> support sustainable local frameworks </a:t>
            </a:r>
            <a:r>
              <a:rPr b="0" i="0" lang="en-US" sz="1800" u="none" cap="none" strike="noStrike">
                <a:solidFill>
                  <a:schemeClr val="dk1"/>
                </a:solidFill>
                <a:latin typeface="Calibri"/>
                <a:ea typeface="Calibri"/>
                <a:cs typeface="Calibri"/>
                <a:sym typeface="Calibri"/>
              </a:rPr>
              <a:t>for innovative collaboration in education (in and around schools)</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in order to better </a:t>
            </a:r>
            <a:r>
              <a:rPr b="1" i="0" lang="en-US" sz="1800" u="none" cap="none" strike="noStrike">
                <a:solidFill>
                  <a:schemeClr val="dk1"/>
                </a:solidFill>
                <a:latin typeface="Calibri"/>
                <a:ea typeface="Calibri"/>
                <a:cs typeface="Calibri"/>
                <a:sym typeface="Calibri"/>
              </a:rPr>
              <a:t>respond to the “learning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0"/>
          <p:cNvSpPr txBox="1"/>
          <p:nvPr/>
        </p:nvSpPr>
        <p:spPr>
          <a:xfrm>
            <a:off x="1785450" y="306175"/>
            <a:ext cx="8378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990099"/>
                </a:solidFill>
                <a:latin typeface="Calibri"/>
                <a:ea typeface="Calibri"/>
                <a:cs typeface="Calibri"/>
                <a:sym typeface="Calibri"/>
              </a:rPr>
              <a:t>Phereclos is based upon these 3 ideas</a:t>
            </a:r>
            <a:endParaRPr b="0" i="0" sz="1400" u="none" cap="none" strike="noStrike">
              <a:solidFill>
                <a:srgbClr val="000000"/>
              </a:solidFill>
              <a:latin typeface="Arial"/>
              <a:ea typeface="Arial"/>
              <a:cs typeface="Arial"/>
              <a:sym typeface="Arial"/>
            </a:endParaRPr>
          </a:p>
        </p:txBody>
      </p:sp>
      <p:sp>
        <p:nvSpPr>
          <p:cNvPr id="168" name="Google Shape;168;p10"/>
          <p:cNvSpPr txBox="1"/>
          <p:nvPr/>
        </p:nvSpPr>
        <p:spPr>
          <a:xfrm>
            <a:off x="4342330" y="917416"/>
            <a:ext cx="348550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Calibri"/>
                <a:ea typeface="Calibri"/>
                <a:cs typeface="Calibri"/>
                <a:sym typeface="Calibri"/>
              </a:rPr>
              <a:t>- The conceptual framework -</a:t>
            </a:r>
            <a:endParaRPr b="0" i="0" sz="1400" u="none" cap="none" strike="noStrike">
              <a:solidFill>
                <a:srgbClr val="000000"/>
              </a:solidFill>
              <a:latin typeface="Arial"/>
              <a:ea typeface="Arial"/>
              <a:cs typeface="Arial"/>
              <a:sym typeface="Arial"/>
            </a:endParaRPr>
          </a:p>
        </p:txBody>
      </p:sp>
      <p:sp>
        <p:nvSpPr>
          <p:cNvPr id="169" name="Google Shape;169;p10"/>
          <p:cNvSpPr/>
          <p:nvPr/>
        </p:nvSpPr>
        <p:spPr>
          <a:xfrm>
            <a:off x="4429443" y="1678006"/>
            <a:ext cx="1666558" cy="2122905"/>
          </a:xfrm>
          <a:custGeom>
            <a:rect b="b" l="l" r="r" t="t"/>
            <a:pathLst>
              <a:path extrusionOk="0" h="6087981" w="4779287">
                <a:moveTo>
                  <a:pt x="3043990" y="0"/>
                </a:moveTo>
                <a:cubicBezTo>
                  <a:pt x="3674421" y="0"/>
                  <a:pt x="4260090" y="191650"/>
                  <a:pt x="4745914" y="519866"/>
                </a:cubicBezTo>
                <a:lnTo>
                  <a:pt x="4779287" y="544822"/>
                </a:lnTo>
                <a:lnTo>
                  <a:pt x="4578323" y="695099"/>
                </a:lnTo>
                <a:cubicBezTo>
                  <a:pt x="3901804" y="1253412"/>
                  <a:pt x="3470593" y="2098344"/>
                  <a:pt x="3470593" y="3043990"/>
                </a:cubicBezTo>
                <a:cubicBezTo>
                  <a:pt x="3470593" y="3096526"/>
                  <a:pt x="3471924" y="3148751"/>
                  <a:pt x="3474554" y="3200633"/>
                </a:cubicBezTo>
                <a:lnTo>
                  <a:pt x="3484779" y="3335101"/>
                </a:lnTo>
                <a:lnTo>
                  <a:pt x="3326426" y="3411383"/>
                </a:lnTo>
                <a:cubicBezTo>
                  <a:pt x="3056855" y="3557823"/>
                  <a:pt x="2811879" y="3743799"/>
                  <a:pt x="2599280" y="3961529"/>
                </a:cubicBezTo>
                <a:lnTo>
                  <a:pt x="2599279" y="3961530"/>
                </a:lnTo>
                <a:lnTo>
                  <a:pt x="2730661" y="3834765"/>
                </a:lnTo>
                <a:cubicBezTo>
                  <a:pt x="2910852" y="3670991"/>
                  <a:pt x="3110769" y="3528536"/>
                  <a:pt x="3326425" y="3411384"/>
                </a:cubicBezTo>
                <a:lnTo>
                  <a:pt x="3484778" y="3335102"/>
                </a:lnTo>
                <a:lnTo>
                  <a:pt x="3486308" y="3355221"/>
                </a:lnTo>
                <a:cubicBezTo>
                  <a:pt x="3569445" y="4173862"/>
                  <a:pt x="3976972" y="4896604"/>
                  <a:pt x="4578322" y="5392882"/>
                </a:cubicBezTo>
                <a:lnTo>
                  <a:pt x="4779286" y="5543160"/>
                </a:lnTo>
                <a:lnTo>
                  <a:pt x="4745913" y="5568115"/>
                </a:lnTo>
                <a:cubicBezTo>
                  <a:pt x="4260089" y="5896331"/>
                  <a:pt x="3674420" y="6087981"/>
                  <a:pt x="3043989" y="6087981"/>
                </a:cubicBezTo>
                <a:cubicBezTo>
                  <a:pt x="2623702" y="6087981"/>
                  <a:pt x="2223309" y="6002803"/>
                  <a:pt x="1859131" y="5848769"/>
                </a:cubicBezTo>
                <a:lnTo>
                  <a:pt x="1747702" y="5795091"/>
                </a:lnTo>
                <a:lnTo>
                  <a:pt x="1747702" y="5795090"/>
                </a:lnTo>
                <a:lnTo>
                  <a:pt x="1593044" y="5720587"/>
                </a:lnTo>
                <a:cubicBezTo>
                  <a:pt x="644156" y="5205120"/>
                  <a:pt x="0" y="4199780"/>
                  <a:pt x="0" y="3043990"/>
                </a:cubicBezTo>
                <a:cubicBezTo>
                  <a:pt x="0" y="1362841"/>
                  <a:pt x="1362841" y="0"/>
                  <a:pt x="3043990" y="0"/>
                </a:cubicBezTo>
                <a:close/>
              </a:path>
            </a:pathLst>
          </a:custGeom>
          <a:solidFill>
            <a:srgbClr val="00CC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170" name="Google Shape;170;p10"/>
          <p:cNvSpPr/>
          <p:nvPr/>
        </p:nvSpPr>
        <p:spPr>
          <a:xfrm>
            <a:off x="5639653" y="1678006"/>
            <a:ext cx="2122905" cy="2021393"/>
          </a:xfrm>
          <a:custGeom>
            <a:rect b="b" l="l" r="r" t="t"/>
            <a:pathLst>
              <a:path extrusionOk="0" h="5796869" w="6087979">
                <a:moveTo>
                  <a:pt x="3043989" y="0"/>
                </a:moveTo>
                <a:cubicBezTo>
                  <a:pt x="4725138" y="0"/>
                  <a:pt x="6087979" y="1362841"/>
                  <a:pt x="6087979" y="3043990"/>
                </a:cubicBezTo>
                <a:cubicBezTo>
                  <a:pt x="6087979" y="4199780"/>
                  <a:pt x="5443824" y="5205120"/>
                  <a:pt x="4494935" y="5720587"/>
                </a:cubicBezTo>
                <a:lnTo>
                  <a:pt x="4336582" y="5796869"/>
                </a:lnTo>
                <a:lnTo>
                  <a:pt x="4335052" y="5776750"/>
                </a:lnTo>
                <a:cubicBezTo>
                  <a:pt x="4231130" y="4753450"/>
                  <a:pt x="3620350" y="3879990"/>
                  <a:pt x="2757724" y="3411383"/>
                </a:cubicBezTo>
                <a:lnTo>
                  <a:pt x="2603065" y="3336880"/>
                </a:lnTo>
                <a:lnTo>
                  <a:pt x="2603065" y="3336879"/>
                </a:lnTo>
                <a:lnTo>
                  <a:pt x="2491637" y="3283201"/>
                </a:lnTo>
                <a:cubicBezTo>
                  <a:pt x="2127459" y="3129167"/>
                  <a:pt x="1727066" y="3043989"/>
                  <a:pt x="1306779" y="3043989"/>
                </a:cubicBezTo>
                <a:cubicBezTo>
                  <a:pt x="886492" y="3043989"/>
                  <a:pt x="486099" y="3129167"/>
                  <a:pt x="121921" y="3283201"/>
                </a:cubicBezTo>
                <a:lnTo>
                  <a:pt x="14186" y="3335100"/>
                </a:lnTo>
                <a:lnTo>
                  <a:pt x="3961" y="3200632"/>
                </a:lnTo>
                <a:cubicBezTo>
                  <a:pt x="1331" y="3148750"/>
                  <a:pt x="0" y="3096525"/>
                  <a:pt x="0" y="3043989"/>
                </a:cubicBezTo>
                <a:cubicBezTo>
                  <a:pt x="0" y="2098343"/>
                  <a:pt x="431211" y="1253411"/>
                  <a:pt x="1107730" y="695098"/>
                </a:cubicBezTo>
                <a:lnTo>
                  <a:pt x="1308694" y="544821"/>
                </a:lnTo>
                <a:lnTo>
                  <a:pt x="1308694" y="544821"/>
                </a:lnTo>
                <a:lnTo>
                  <a:pt x="1342065" y="519866"/>
                </a:lnTo>
                <a:cubicBezTo>
                  <a:pt x="1827889" y="191650"/>
                  <a:pt x="2413558" y="0"/>
                  <a:pt x="3043989" y="0"/>
                </a:cubicBezTo>
                <a:close/>
              </a:path>
            </a:pathLst>
          </a:cu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171" name="Google Shape;171;p10"/>
          <p:cNvSpPr/>
          <p:nvPr/>
        </p:nvSpPr>
        <p:spPr>
          <a:xfrm>
            <a:off x="5033880" y="2841590"/>
            <a:ext cx="2122905" cy="2020773"/>
          </a:xfrm>
          <a:custGeom>
            <a:rect b="b" l="l" r="r" t="t"/>
            <a:pathLst>
              <a:path extrusionOk="0" h="5795091" w="6087980">
                <a:moveTo>
                  <a:pt x="3045905" y="2206280"/>
                </a:moveTo>
                <a:lnTo>
                  <a:pt x="3079277" y="2231235"/>
                </a:lnTo>
                <a:cubicBezTo>
                  <a:pt x="3565101" y="2559451"/>
                  <a:pt x="4150770" y="2751101"/>
                  <a:pt x="4781201" y="2751101"/>
                </a:cubicBezTo>
                <a:cubicBezTo>
                  <a:pt x="5201488" y="2751101"/>
                  <a:pt x="5601881" y="2665923"/>
                  <a:pt x="5966059" y="2511889"/>
                </a:cubicBezTo>
                <a:lnTo>
                  <a:pt x="6073794" y="2459990"/>
                </a:lnTo>
                <a:lnTo>
                  <a:pt x="6084019" y="2594458"/>
                </a:lnTo>
                <a:cubicBezTo>
                  <a:pt x="6086649" y="2646340"/>
                  <a:pt x="6087980" y="2698565"/>
                  <a:pt x="6087980" y="2751101"/>
                </a:cubicBezTo>
                <a:cubicBezTo>
                  <a:pt x="6087980" y="4432250"/>
                  <a:pt x="4725139" y="5795091"/>
                  <a:pt x="3043990" y="5795091"/>
                </a:cubicBezTo>
                <a:cubicBezTo>
                  <a:pt x="1362841" y="5795091"/>
                  <a:pt x="0" y="4432250"/>
                  <a:pt x="0" y="2751101"/>
                </a:cubicBezTo>
                <a:cubicBezTo>
                  <a:pt x="0" y="2698565"/>
                  <a:pt x="1331" y="2646340"/>
                  <a:pt x="3961" y="2594458"/>
                </a:cubicBezTo>
                <a:lnTo>
                  <a:pt x="14321" y="2458211"/>
                </a:lnTo>
                <a:lnTo>
                  <a:pt x="125750" y="2511889"/>
                </a:lnTo>
                <a:cubicBezTo>
                  <a:pt x="489928" y="2665923"/>
                  <a:pt x="890321" y="2751101"/>
                  <a:pt x="1310608" y="2751101"/>
                </a:cubicBezTo>
                <a:cubicBezTo>
                  <a:pt x="1941039" y="2751101"/>
                  <a:pt x="2526708" y="2559451"/>
                  <a:pt x="3012532" y="2231235"/>
                </a:cubicBezTo>
                <a:close/>
                <a:moveTo>
                  <a:pt x="4340278" y="0"/>
                </a:moveTo>
                <a:lnTo>
                  <a:pt x="4494937" y="74503"/>
                </a:lnTo>
                <a:cubicBezTo>
                  <a:pt x="5357563" y="543110"/>
                  <a:pt x="5968343" y="1416570"/>
                  <a:pt x="6072265" y="2439870"/>
                </a:cubicBezTo>
                <a:lnTo>
                  <a:pt x="6073795" y="2459989"/>
                </a:lnTo>
                <a:lnTo>
                  <a:pt x="5966060" y="2511888"/>
                </a:lnTo>
                <a:cubicBezTo>
                  <a:pt x="5601882" y="2665922"/>
                  <a:pt x="5201489" y="2751100"/>
                  <a:pt x="4781202" y="2751100"/>
                </a:cubicBezTo>
                <a:cubicBezTo>
                  <a:pt x="4150771" y="2751100"/>
                  <a:pt x="3565102" y="2559450"/>
                  <a:pt x="3079278" y="2231234"/>
                </a:cubicBezTo>
                <a:lnTo>
                  <a:pt x="3045906" y="2206279"/>
                </a:lnTo>
                <a:lnTo>
                  <a:pt x="3246869" y="2056001"/>
                </a:lnTo>
                <a:cubicBezTo>
                  <a:pt x="3848219" y="1559723"/>
                  <a:pt x="4255746" y="836981"/>
                  <a:pt x="4338883" y="18340"/>
                </a:cubicBez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172" name="Google Shape;172;p10"/>
          <p:cNvSpPr txBox="1"/>
          <p:nvPr/>
        </p:nvSpPr>
        <p:spPr>
          <a:xfrm rot="-3129017">
            <a:off x="4303040" y="2352919"/>
            <a:ext cx="1452641" cy="307777"/>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Poppins"/>
                <a:ea typeface="Poppins"/>
                <a:cs typeface="Poppins"/>
                <a:sym typeface="Poppins"/>
              </a:rPr>
              <a:t>Science Capital</a:t>
            </a:r>
            <a:endParaRPr b="0" i="0" sz="1400" u="none" cap="none" strike="noStrike">
              <a:solidFill>
                <a:srgbClr val="000000"/>
              </a:solidFill>
              <a:latin typeface="Arial"/>
              <a:ea typeface="Arial"/>
              <a:cs typeface="Arial"/>
              <a:sym typeface="Arial"/>
            </a:endParaRPr>
          </a:p>
        </p:txBody>
      </p:sp>
      <p:sp>
        <p:nvSpPr>
          <p:cNvPr id="173" name="Google Shape;173;p10"/>
          <p:cNvSpPr txBox="1"/>
          <p:nvPr/>
        </p:nvSpPr>
        <p:spPr>
          <a:xfrm>
            <a:off x="8208584" y="1579526"/>
            <a:ext cx="2666645" cy="338554"/>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2"/>
                </a:solidFill>
                <a:latin typeface="Calibri"/>
                <a:ea typeface="Calibri"/>
                <a:cs typeface="Calibri"/>
                <a:sym typeface="Calibri"/>
              </a:rPr>
              <a:t>Children’s Universities</a:t>
            </a:r>
            <a:endParaRPr b="0" i="0" sz="1400" u="none" cap="none" strike="noStrike">
              <a:solidFill>
                <a:srgbClr val="000000"/>
              </a:solidFill>
              <a:latin typeface="Arial"/>
              <a:ea typeface="Arial"/>
              <a:cs typeface="Arial"/>
              <a:sym typeface="Arial"/>
            </a:endParaRPr>
          </a:p>
        </p:txBody>
      </p:sp>
      <p:sp>
        <p:nvSpPr>
          <p:cNvPr id="174" name="Google Shape;174;p10"/>
          <p:cNvSpPr txBox="1"/>
          <p:nvPr/>
        </p:nvSpPr>
        <p:spPr>
          <a:xfrm>
            <a:off x="8232178" y="1862893"/>
            <a:ext cx="2666645" cy="1769715"/>
          </a:xfrm>
          <a:prstGeom prst="rect">
            <a:avLst/>
          </a:prstGeom>
          <a:noFill/>
          <a:ln>
            <a:noFill/>
          </a:ln>
        </p:spPr>
        <p:txBody>
          <a:bodyPr anchorCtr="0" anchor="t" bIns="22850" lIns="45700" spcFirstLastPara="1" rIns="45700" wrap="square" tIns="22850">
            <a:spAutoFit/>
          </a:bodyPr>
          <a:lstStyle/>
          <a:p>
            <a:pPr indent="0" lvl="0" marL="0" marR="0" rtl="0" algn="l">
              <a:lnSpc>
                <a:spcPct val="100000"/>
              </a:lnSpc>
              <a:spcBef>
                <a:spcPts val="0"/>
              </a:spcBef>
              <a:spcAft>
                <a:spcPts val="0"/>
              </a:spcAft>
              <a:buClr>
                <a:schemeClr val="dk2"/>
              </a:buClr>
              <a:buSzPts val="1400"/>
              <a:buFont typeface="Arial"/>
              <a:buNone/>
            </a:pPr>
            <a:r>
              <a:rPr b="0" i="0" lang="en-US" sz="1400" u="none" cap="none" strike="noStrike">
                <a:solidFill>
                  <a:schemeClr val="dk2"/>
                </a:solidFill>
                <a:latin typeface="Calibri"/>
                <a:ea typeface="Calibri"/>
                <a:cs typeface="Calibri"/>
                <a:sym typeface="Calibri"/>
              </a:rPr>
              <a:t>the proven idea of Children’s Universities as intermediaries between various parties in the Third Mission of universities  - and incubators for the opening of universities towards the public and for promoting educational opportunities</a:t>
            </a:r>
            <a:endParaRPr b="0" i="0" sz="1400" u="none" cap="none" strike="noStrike">
              <a:solidFill>
                <a:srgbClr val="000000"/>
              </a:solidFill>
              <a:latin typeface="Arial"/>
              <a:ea typeface="Arial"/>
              <a:cs typeface="Arial"/>
              <a:sym typeface="Arial"/>
            </a:endParaRPr>
          </a:p>
        </p:txBody>
      </p:sp>
      <p:sp>
        <p:nvSpPr>
          <p:cNvPr id="175" name="Google Shape;175;p10"/>
          <p:cNvSpPr txBox="1"/>
          <p:nvPr/>
        </p:nvSpPr>
        <p:spPr>
          <a:xfrm>
            <a:off x="267855" y="1579187"/>
            <a:ext cx="3695821" cy="769441"/>
          </a:xfrm>
          <a:prstGeom prst="rect">
            <a:avLst/>
          </a:prstGeom>
          <a:noFill/>
          <a:ln>
            <a:noFill/>
          </a:ln>
        </p:spPr>
        <p:txBody>
          <a:bodyPr anchorCtr="0" anchor="b"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1" i="0" lang="en-US" sz="1600" u="none" cap="none" strike="noStrike">
                <a:solidFill>
                  <a:schemeClr val="dk2"/>
                </a:solidFill>
                <a:latin typeface="Calibri"/>
                <a:ea typeface="Calibri"/>
                <a:cs typeface="Calibri"/>
                <a:sym typeface="Calibri"/>
              </a:rPr>
              <a:t>Science Capital</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goes back to Pierre Bourdieu - underlines aspects of social inclusion</a:t>
            </a:r>
            <a:endParaRPr b="0" i="0" sz="1400" u="none" cap="none" strike="noStrike">
              <a:solidFill>
                <a:srgbClr val="000000"/>
              </a:solidFill>
              <a:latin typeface="Arial"/>
              <a:ea typeface="Arial"/>
              <a:cs typeface="Arial"/>
              <a:sym typeface="Arial"/>
            </a:endParaRPr>
          </a:p>
        </p:txBody>
      </p:sp>
      <p:sp>
        <p:nvSpPr>
          <p:cNvPr id="176" name="Google Shape;176;p10"/>
          <p:cNvSpPr txBox="1"/>
          <p:nvPr/>
        </p:nvSpPr>
        <p:spPr>
          <a:xfrm>
            <a:off x="191911" y="2398153"/>
            <a:ext cx="3800650" cy="1769715"/>
          </a:xfrm>
          <a:prstGeom prst="rect">
            <a:avLst/>
          </a:prstGeom>
          <a:noFill/>
          <a:ln>
            <a:noFill/>
          </a:ln>
        </p:spPr>
        <p:txBody>
          <a:bodyPr anchorCtr="0" anchor="t" bIns="22850" lIns="45700" spcFirstLastPara="1" rIns="45700" wrap="square" tIns="22850">
            <a:spAutoFit/>
          </a:bodyPr>
          <a:lstStyle/>
          <a:p>
            <a:pPr indent="0" lvl="0" marL="0" marR="0" rtl="0" algn="ctr">
              <a:lnSpc>
                <a:spcPct val="100000"/>
              </a:lnSpc>
              <a:spcBef>
                <a:spcPts val="0"/>
              </a:spcBef>
              <a:spcAft>
                <a:spcPts val="0"/>
              </a:spcAft>
              <a:buClr>
                <a:schemeClr val="dk2"/>
              </a:buClr>
              <a:buSzPts val="1400"/>
              <a:buFont typeface="Arial"/>
              <a:buNone/>
            </a:pPr>
            <a:r>
              <a:rPr b="0" i="0" lang="en-US" sz="1400" u="none" cap="none" strike="noStrike">
                <a:solidFill>
                  <a:schemeClr val="dk2"/>
                </a:solidFill>
                <a:latin typeface="Calibri"/>
                <a:ea typeface="Calibri"/>
                <a:cs typeface="Calibri"/>
                <a:sym typeface="Calibri"/>
              </a:rPr>
              <a:t>“</a:t>
            </a:r>
            <a:r>
              <a:rPr b="0" i="1" lang="en-US" sz="1400" u="none" cap="none" strike="noStrike">
                <a:solidFill>
                  <a:schemeClr val="dk2"/>
                </a:solidFill>
                <a:latin typeface="Calibri"/>
                <a:ea typeface="Calibri"/>
                <a:cs typeface="Calibri"/>
                <a:sym typeface="Calibri"/>
              </a:rPr>
              <a:t>The concept of science capital is a way of encapsulating all the science-related knowledge, attitudes, experiences and social contacts that an individual may have. [It] helps to understand that science is important for improving life chances, equity and success of all young people</a:t>
            </a:r>
            <a:r>
              <a:rPr b="0" i="0" lang="en-US" sz="1400" u="none" cap="none" strike="noStrike">
                <a:solidFill>
                  <a:schemeClr val="dk2"/>
                </a:solidFill>
                <a:latin typeface="Calibri"/>
                <a:ea typeface="Calibri"/>
                <a:cs typeface="Calibri"/>
                <a:sym typeface="Calibri"/>
              </a:rPr>
              <a:t>.” (Archer, L. et.al. 2015</a:t>
            </a:r>
            <a:r>
              <a:rPr b="0" i="0" lang="en-US" sz="1400" u="none" cap="none" strike="noStrike">
                <a:solidFill>
                  <a:schemeClr val="dk2"/>
                </a:solidFill>
                <a:latin typeface="Poppins"/>
                <a:ea typeface="Poppins"/>
                <a:cs typeface="Poppins"/>
                <a:sym typeface="Poppins"/>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2"/>
              </a:buClr>
              <a:buSzPts val="1400"/>
              <a:buFont typeface="Arial"/>
              <a:buNone/>
            </a:pPr>
            <a:r>
              <a:t/>
            </a:r>
            <a:endParaRPr b="0" i="0" sz="1400" u="none" cap="none" strike="noStrike">
              <a:solidFill>
                <a:schemeClr val="dk2"/>
              </a:solidFill>
              <a:latin typeface="Poppins"/>
              <a:ea typeface="Poppins"/>
              <a:cs typeface="Poppins"/>
              <a:sym typeface="Poppins"/>
            </a:endParaRPr>
          </a:p>
        </p:txBody>
      </p:sp>
      <p:sp>
        <p:nvSpPr>
          <p:cNvPr id="177" name="Google Shape;177;p10"/>
          <p:cNvSpPr txBox="1"/>
          <p:nvPr/>
        </p:nvSpPr>
        <p:spPr>
          <a:xfrm>
            <a:off x="4803770" y="5209953"/>
            <a:ext cx="2583212" cy="338554"/>
          </a:xfrm>
          <a:prstGeom prst="rect">
            <a:avLst/>
          </a:prstGeom>
          <a:noFill/>
          <a:ln>
            <a:noFill/>
          </a:ln>
        </p:spPr>
        <p:txBody>
          <a:bodyPr anchorCtr="0" anchor="b"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2"/>
                </a:solidFill>
                <a:latin typeface="Calibri"/>
                <a:ea typeface="Calibri"/>
                <a:cs typeface="Calibri"/>
                <a:sym typeface="Calibri"/>
              </a:rPr>
              <a:t>Open Schooling</a:t>
            </a:r>
            <a:endParaRPr b="0" i="0" sz="1400" u="none" cap="none" strike="noStrike">
              <a:solidFill>
                <a:srgbClr val="000000"/>
              </a:solidFill>
              <a:latin typeface="Arial"/>
              <a:ea typeface="Arial"/>
              <a:cs typeface="Arial"/>
              <a:sym typeface="Arial"/>
            </a:endParaRPr>
          </a:p>
        </p:txBody>
      </p:sp>
      <p:sp>
        <p:nvSpPr>
          <p:cNvPr id="178" name="Google Shape;178;p10"/>
          <p:cNvSpPr txBox="1"/>
          <p:nvPr/>
        </p:nvSpPr>
        <p:spPr>
          <a:xfrm>
            <a:off x="4224952" y="5598032"/>
            <a:ext cx="3743346" cy="1123384"/>
          </a:xfrm>
          <a:prstGeom prst="rect">
            <a:avLst/>
          </a:prstGeom>
          <a:noFill/>
          <a:ln>
            <a:noFill/>
          </a:ln>
        </p:spPr>
        <p:txBody>
          <a:bodyPr anchorCtr="0" anchor="t" bIns="22850" lIns="45700" spcFirstLastPara="1" rIns="45700" wrap="square" tIns="22850">
            <a:spAutoFit/>
          </a:bodyPr>
          <a:lstStyle/>
          <a:p>
            <a:pPr indent="0" lvl="0" marL="0" marR="0" rtl="0" algn="ctr">
              <a:lnSpc>
                <a:spcPct val="100000"/>
              </a:lnSpc>
              <a:spcBef>
                <a:spcPts val="0"/>
              </a:spcBef>
              <a:spcAft>
                <a:spcPts val="0"/>
              </a:spcAft>
              <a:buClr>
                <a:schemeClr val="dk2"/>
              </a:buClr>
              <a:buSzPts val="1400"/>
              <a:buFont typeface="Arial"/>
              <a:buNone/>
            </a:pPr>
            <a:r>
              <a:rPr b="0" i="0" lang="en-US" sz="1400" u="none" cap="none" strike="noStrike">
                <a:solidFill>
                  <a:schemeClr val="dk2"/>
                </a:solidFill>
                <a:latin typeface="Calibri"/>
                <a:ea typeface="Calibri"/>
                <a:cs typeface="Calibri"/>
                <a:sym typeface="Calibri"/>
              </a:rPr>
              <a:t>the understanding of an Open School culture as a model of how schools can better reflect on societal ideas, topics and challenges through external cooperation and a way to show the key role of schools in our society</a:t>
            </a:r>
            <a:endParaRPr b="0" i="0" sz="1400" u="none" cap="none" strike="noStrike">
              <a:solidFill>
                <a:srgbClr val="000000"/>
              </a:solidFill>
              <a:latin typeface="Arial"/>
              <a:ea typeface="Arial"/>
              <a:cs typeface="Arial"/>
              <a:sym typeface="Arial"/>
            </a:endParaRPr>
          </a:p>
        </p:txBody>
      </p:sp>
      <p:sp>
        <p:nvSpPr>
          <p:cNvPr id="179" name="Google Shape;179;p10"/>
          <p:cNvSpPr txBox="1"/>
          <p:nvPr/>
        </p:nvSpPr>
        <p:spPr>
          <a:xfrm rot="1612640">
            <a:off x="5825226" y="2319746"/>
            <a:ext cx="2063385" cy="307777"/>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Poppins"/>
                <a:ea typeface="Poppins"/>
                <a:cs typeface="Poppins"/>
                <a:sym typeface="Poppins"/>
              </a:rPr>
              <a:t>Children’s Universities</a:t>
            </a:r>
            <a:endParaRPr b="0" i="0" sz="1400" u="none" cap="none" strike="noStrike">
              <a:solidFill>
                <a:srgbClr val="000000"/>
              </a:solidFill>
              <a:latin typeface="Arial"/>
              <a:ea typeface="Arial"/>
              <a:cs typeface="Arial"/>
              <a:sym typeface="Arial"/>
            </a:endParaRPr>
          </a:p>
        </p:txBody>
      </p:sp>
      <p:sp>
        <p:nvSpPr>
          <p:cNvPr id="180" name="Google Shape;180;p10"/>
          <p:cNvSpPr txBox="1"/>
          <p:nvPr/>
        </p:nvSpPr>
        <p:spPr>
          <a:xfrm>
            <a:off x="5333745" y="3952859"/>
            <a:ext cx="1523174" cy="307777"/>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Poppins"/>
                <a:ea typeface="Poppins"/>
                <a:cs typeface="Poppins"/>
                <a:sym typeface="Poppins"/>
              </a:rPr>
              <a:t>Open Schooling</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6"/>
          <p:cNvSpPr txBox="1"/>
          <p:nvPr>
            <p:ph type="title"/>
          </p:nvPr>
        </p:nvSpPr>
        <p:spPr>
          <a:xfrm>
            <a:off x="515938" y="586424"/>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Children’s Universities</a:t>
            </a:r>
            <a:endParaRPr b="1">
              <a:solidFill>
                <a:srgbClr val="990099"/>
              </a:solidFill>
            </a:endParaRPr>
          </a:p>
        </p:txBody>
      </p:sp>
      <p:sp>
        <p:nvSpPr>
          <p:cNvPr id="186" name="Google Shape;18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87" name="Google Shape;187;p6"/>
          <p:cNvSpPr txBox="1"/>
          <p:nvPr/>
        </p:nvSpPr>
        <p:spPr>
          <a:xfrm>
            <a:off x="515409" y="1333910"/>
            <a:ext cx="10586700" cy="504031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Encouraging children to be curious and to think critically  - the mainsprings of research and science. Communicating to them (children) the idea of universities and providing insights into academic culture as well as their role in society at large (Third Mission)</a:t>
            </a:r>
            <a:endParaRPr b="1"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Engagement with local and regional government, external actors – local communities / local impact</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https://eucu.net</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pic>
        <p:nvPicPr>
          <p:cNvPr id="188" name="Google Shape;188;p6"/>
          <p:cNvPicPr preferRelativeResize="0"/>
          <p:nvPr/>
        </p:nvPicPr>
        <p:blipFill rotWithShape="1">
          <a:blip r:embed="rId4">
            <a:alphaModFix/>
          </a:blip>
          <a:srcRect b="0" l="0" r="0" t="0"/>
          <a:stretch/>
        </p:blipFill>
        <p:spPr>
          <a:xfrm>
            <a:off x="6366536" y="3979228"/>
            <a:ext cx="3332226" cy="2085084"/>
          </a:xfrm>
          <a:prstGeom prst="rect">
            <a:avLst/>
          </a:prstGeom>
          <a:noFill/>
          <a:ln>
            <a:noFill/>
          </a:ln>
        </p:spPr>
      </p:pic>
      <p:pic>
        <p:nvPicPr>
          <p:cNvPr id="189" name="Google Shape;189;p6"/>
          <p:cNvPicPr preferRelativeResize="0"/>
          <p:nvPr/>
        </p:nvPicPr>
        <p:blipFill rotWithShape="1">
          <a:blip r:embed="rId5">
            <a:alphaModFix/>
          </a:blip>
          <a:srcRect b="0" l="0" r="0" t="0"/>
          <a:stretch/>
        </p:blipFill>
        <p:spPr>
          <a:xfrm>
            <a:off x="2135976" y="3979228"/>
            <a:ext cx="3133517" cy="20850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7"/>
          <p:cNvSpPr txBox="1"/>
          <p:nvPr>
            <p:ph type="title"/>
          </p:nvPr>
        </p:nvSpPr>
        <p:spPr>
          <a:xfrm>
            <a:off x="515938" y="586424"/>
            <a:ext cx="9802616" cy="381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990099"/>
              </a:buClr>
              <a:buSzPct val="100000"/>
              <a:buFont typeface="Calibri"/>
              <a:buNone/>
            </a:pPr>
            <a:r>
              <a:rPr b="1" lang="en-US">
                <a:solidFill>
                  <a:srgbClr val="990099"/>
                </a:solidFill>
              </a:rPr>
              <a:t>Science Capital</a:t>
            </a:r>
            <a:endParaRPr b="1">
              <a:solidFill>
                <a:srgbClr val="990099"/>
              </a:solidFill>
            </a:endParaRPr>
          </a:p>
        </p:txBody>
      </p:sp>
      <p:sp>
        <p:nvSpPr>
          <p:cNvPr id="195" name="Google Shape;195;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96" name="Google Shape;196;p7"/>
          <p:cNvSpPr txBox="1"/>
          <p:nvPr/>
        </p:nvSpPr>
        <p:spPr>
          <a:xfrm>
            <a:off x="515409" y="1333910"/>
            <a:ext cx="10586700" cy="504031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Refers to science-related qualifications, understanding, knowledge (about science and ‘how it works’), interest and social contacts eg .knowing someone who works in a science-related job, ASPIRES 2013 </a:t>
            </a:r>
            <a:endParaRPr b="1"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Can be thought of like a giant ‘holdall’ containing pupils’ knowledge, attitudes, skills and experience, which they carry around with them and use to negotiate life and to make decisions (inc. about their own career)</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F3F3F"/>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pic>
        <p:nvPicPr>
          <p:cNvPr id="197" name="Google Shape;197;p7"/>
          <p:cNvPicPr preferRelativeResize="0"/>
          <p:nvPr/>
        </p:nvPicPr>
        <p:blipFill rotWithShape="1">
          <a:blip r:embed="rId3">
            <a:alphaModFix/>
          </a:blip>
          <a:srcRect b="0" l="0" r="0" t="0"/>
          <a:stretch/>
        </p:blipFill>
        <p:spPr>
          <a:xfrm>
            <a:off x="2166733" y="3492801"/>
            <a:ext cx="2988622" cy="2644931"/>
          </a:xfrm>
          <a:prstGeom prst="rect">
            <a:avLst/>
          </a:prstGeom>
          <a:noFill/>
          <a:ln>
            <a:noFill/>
          </a:ln>
        </p:spPr>
      </p:pic>
      <p:pic>
        <p:nvPicPr>
          <p:cNvPr id="198" name="Google Shape;198;p7"/>
          <p:cNvPicPr preferRelativeResize="0"/>
          <p:nvPr/>
        </p:nvPicPr>
        <p:blipFill rotWithShape="1">
          <a:blip r:embed="rId4">
            <a:alphaModFix/>
          </a:blip>
          <a:srcRect b="0" l="0" r="0" t="0"/>
          <a:stretch/>
        </p:blipFill>
        <p:spPr>
          <a:xfrm>
            <a:off x="5866619" y="3717344"/>
            <a:ext cx="3408777" cy="227251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2020-10-02T11:23:20Z</dcterms:created>
  <dc:creator>Karoline Iber</dc:creator>
</cp:coreProperties>
</file>