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image1.jpeg" ContentType="image/jpeg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  <Override PartName="/ppt/media/media6.m4a" ContentType="audio/unknown"/>
  <Override PartName="/ppt/media/media7.m4a" ContentType="audio/unknown"/>
  <Override PartName="/ppt/media/image2.jpeg" ContentType="image/jpeg"/>
  <Override PartName="/ppt/media/media8.m4a" ContentType="audio/unknown"/>
  <Override PartName="/ppt/media/media9.m4a" ContentType="audio/unknown"/>
  <Override PartName="/ppt/media/media10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440267" y="2190750"/>
            <a:ext cx="11311467" cy="756000"/>
          </a:xfrm>
          <a:prstGeom prst="rect">
            <a:avLst/>
          </a:prstGeom>
        </p:spPr>
        <p:txBody>
          <a:bodyPr/>
          <a:lstStyle>
            <a:lvl1pPr>
              <a:defRPr b="1" sz="4200">
                <a:solidFill>
                  <a:srgbClr val="3F3F3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440267" y="3024188"/>
            <a:ext cx="11311467" cy="1255713"/>
          </a:xfrm>
          <a:prstGeom prst="rect">
            <a:avLst/>
          </a:prstGeom>
        </p:spPr>
        <p:txBody>
          <a:bodyPr/>
          <a:lstStyle>
            <a:lvl1pPr>
              <a:defRPr sz="3100">
                <a:solidFill>
                  <a:srgbClr val="3F3F3F"/>
                </a:solidFill>
              </a:defRPr>
            </a:lvl1pPr>
            <a:lvl2pPr>
              <a:defRPr sz="3100">
                <a:solidFill>
                  <a:srgbClr val="3F3F3F"/>
                </a:solidFill>
              </a:defRPr>
            </a:lvl2pPr>
            <a:lvl3pPr>
              <a:defRPr sz="3100">
                <a:solidFill>
                  <a:srgbClr val="3F3F3F"/>
                </a:solidFill>
              </a:defRPr>
            </a:lvl3pPr>
            <a:lvl4pPr>
              <a:defRPr sz="3100">
                <a:solidFill>
                  <a:srgbClr val="3F3F3F"/>
                </a:solidFill>
              </a:defRPr>
            </a:lvl4pPr>
            <a:lvl5pPr>
              <a:defRPr sz="3100">
                <a:solidFill>
                  <a:srgbClr val="3F3F3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Google Shape;17;p6"/>
          <p:cNvSpPr txBox="1"/>
          <p:nvPr>
            <p:ph type="body" sz="quarter" idx="21"/>
          </p:nvPr>
        </p:nvSpPr>
        <p:spPr>
          <a:xfrm>
            <a:off x="439736" y="4814230"/>
            <a:ext cx="9000002" cy="446617"/>
          </a:xfrm>
          <a:prstGeom prst="rect">
            <a:avLst/>
          </a:prstGeom>
        </p:spPr>
        <p:txBody>
          <a:bodyPr anchor="ctr"/>
          <a:lstStyle/>
          <a:p>
            <a:pPr>
              <a:defRPr b="1" sz="2100">
                <a:solidFill>
                  <a:srgbClr val="3F3F3F"/>
                </a:solidFill>
              </a:defRPr>
            </a:pPr>
          </a:p>
        </p:txBody>
      </p:sp>
      <p:sp>
        <p:nvSpPr>
          <p:cNvPr id="14" name="Google Shape;18;p6"/>
          <p:cNvSpPr txBox="1"/>
          <p:nvPr>
            <p:ph type="body" sz="quarter" idx="22"/>
          </p:nvPr>
        </p:nvSpPr>
        <p:spPr>
          <a:xfrm>
            <a:off x="439736" y="5341256"/>
            <a:ext cx="9000002" cy="361128"/>
          </a:xfrm>
          <a:prstGeom prst="rect">
            <a:avLst/>
          </a:prstGeom>
        </p:spPr>
        <p:txBody>
          <a:bodyPr anchor="ctr"/>
          <a:lstStyle/>
          <a:p>
            <a:pPr>
              <a:defRPr sz="1700">
                <a:solidFill>
                  <a:srgbClr val="3F3F3F"/>
                </a:solidFill>
              </a:defRPr>
            </a:pPr>
          </a:p>
        </p:txBody>
      </p:sp>
      <p:sp>
        <p:nvSpPr>
          <p:cNvPr id="15" name="Google Shape;19;p6"/>
          <p:cNvSpPr txBox="1"/>
          <p:nvPr>
            <p:ph type="body" sz="quarter" idx="23"/>
          </p:nvPr>
        </p:nvSpPr>
        <p:spPr>
          <a:xfrm>
            <a:off x="1668779" y="5839285"/>
            <a:ext cx="7341870" cy="866316"/>
          </a:xfrm>
          <a:prstGeom prst="rect">
            <a:avLst/>
          </a:prstGeom>
        </p:spPr>
        <p:txBody>
          <a:bodyPr/>
          <a:lstStyle/>
          <a:p>
            <a:pPr>
              <a:defRPr sz="1000">
                <a:solidFill>
                  <a:srgbClr val="3F3F3F"/>
                </a:solidFill>
              </a:defRPr>
            </a:pPr>
          </a:p>
        </p:txBody>
      </p:sp>
      <p:sp>
        <p:nvSpPr>
          <p:cNvPr id="16" name="Numero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rk Grey (Box)">
    <p:bg>
      <p:bgPr>
        <a:solidFill>
          <a:srgbClr val="3F3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  <a:lvl2pPr>
              <a:defRPr>
                <a:solidFill>
                  <a:srgbClr val="BFBFBF"/>
                </a:solidFill>
              </a:defRPr>
            </a:lvl2pPr>
            <a:lvl3pPr>
              <a:defRPr>
                <a:solidFill>
                  <a:srgbClr val="BFBFBF"/>
                </a:solidFill>
              </a:defRPr>
            </a:lvl3pPr>
            <a:lvl4pPr>
              <a:defRPr>
                <a:solidFill>
                  <a:srgbClr val="BFBFBF"/>
                </a:solidFill>
              </a:defRPr>
            </a:lvl4pPr>
            <a:lvl5pPr>
              <a:defRPr>
                <a:solidFill>
                  <a:srgbClr val="BFBFB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3" name="Google Shape;75;p15"/>
          <p:cNvSpPr txBox="1"/>
          <p:nvPr>
            <p:ph type="body" sz="quarter" idx="21"/>
          </p:nvPr>
        </p:nvSpPr>
        <p:spPr>
          <a:xfrm>
            <a:off x="439737" y="647700"/>
            <a:ext cx="11312526" cy="281941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solidFill>
                  <a:srgbClr val="BFBFB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v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Testo"/>
          <p:cNvSpPr txBox="1"/>
          <p:nvPr>
            <p:ph type="title"/>
          </p:nvPr>
        </p:nvSpPr>
        <p:spPr>
          <a:xfrm>
            <a:off x="440267" y="2190750"/>
            <a:ext cx="11311467" cy="756000"/>
          </a:xfrm>
          <a:prstGeom prst="rect">
            <a:avLst/>
          </a:prstGeom>
        </p:spPr>
        <p:txBody>
          <a:bodyPr/>
          <a:lstStyle>
            <a:lvl1pPr>
              <a:defRPr b="1" sz="4200">
                <a:solidFill>
                  <a:srgbClr val="3F3F3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4" name="Corpo livello uno…"/>
          <p:cNvSpPr txBox="1"/>
          <p:nvPr>
            <p:ph type="body" sz="quarter" idx="1"/>
          </p:nvPr>
        </p:nvSpPr>
        <p:spPr>
          <a:xfrm>
            <a:off x="440267" y="3024188"/>
            <a:ext cx="11311467" cy="1255713"/>
          </a:xfrm>
          <a:prstGeom prst="rect">
            <a:avLst/>
          </a:prstGeom>
        </p:spPr>
        <p:txBody>
          <a:bodyPr/>
          <a:lstStyle>
            <a:lvl1pPr>
              <a:defRPr sz="3100">
                <a:solidFill>
                  <a:srgbClr val="3F3F3F"/>
                </a:solidFill>
              </a:defRPr>
            </a:lvl1pPr>
            <a:lvl2pPr>
              <a:defRPr sz="3100">
                <a:solidFill>
                  <a:srgbClr val="3F3F3F"/>
                </a:solidFill>
              </a:defRPr>
            </a:lvl2pPr>
            <a:lvl3pPr>
              <a:defRPr sz="3100">
                <a:solidFill>
                  <a:srgbClr val="3F3F3F"/>
                </a:solidFill>
              </a:defRPr>
            </a:lvl3pPr>
            <a:lvl4pPr>
              <a:defRPr sz="3100">
                <a:solidFill>
                  <a:srgbClr val="3F3F3F"/>
                </a:solidFill>
              </a:defRPr>
            </a:lvl4pPr>
            <a:lvl5pPr>
              <a:defRPr sz="3100">
                <a:solidFill>
                  <a:srgbClr val="3F3F3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xfrm>
            <a:off x="11804929" y="6316684"/>
            <a:ext cx="263856" cy="281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6" name="Google Shape;24;p7" descr="Google Shape;24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2126" y="119579"/>
            <a:ext cx="1256658" cy="945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" name="Corpo livello uno…"/>
          <p:cNvSpPr txBox="1"/>
          <p:nvPr>
            <p:ph type="body" sz="quarter" idx="1"/>
          </p:nvPr>
        </p:nvSpPr>
        <p:spPr>
          <a:xfrm>
            <a:off x="439737" y="647700"/>
            <a:ext cx="11312526" cy="281941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36" name="Google Shape;29;p8" descr="Google Shape;2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2126" y="119579"/>
            <a:ext cx="1256658" cy="945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ight Grey">
    <p:bg>
      <p:bgPr>
        <a:solidFill>
          <a:srgbClr val="7F7F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5" name="Corpo livello uno…"/>
          <p:cNvSpPr txBox="1"/>
          <p:nvPr>
            <p:ph type="body" sz="quarter" idx="1"/>
          </p:nvPr>
        </p:nvSpPr>
        <p:spPr>
          <a:xfrm>
            <a:off x="439737" y="647700"/>
            <a:ext cx="11312526" cy="2819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edium Grey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19878"/>
                  </a:schemeClr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1987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4" name="Corpo livello uno…"/>
          <p:cNvSpPr txBox="1"/>
          <p:nvPr>
            <p:ph type="body" sz="quarter" idx="1"/>
          </p:nvPr>
        </p:nvSpPr>
        <p:spPr>
          <a:xfrm>
            <a:off x="439737" y="647700"/>
            <a:ext cx="11312526" cy="2819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3">
                    <a:lumOff val="19878"/>
                  </a:schemeClr>
                </a:solidFill>
              </a:defRPr>
            </a:lvl1pPr>
            <a:lvl2pPr>
              <a:defRPr>
                <a:solidFill>
                  <a:schemeClr val="accent3">
                    <a:lumOff val="19878"/>
                  </a:schemeClr>
                </a:solidFill>
              </a:defRPr>
            </a:lvl2pPr>
            <a:lvl3pPr>
              <a:defRPr>
                <a:solidFill>
                  <a:schemeClr val="accent3">
                    <a:lumOff val="19878"/>
                  </a:schemeClr>
                </a:solidFill>
              </a:defRPr>
            </a:lvl3pPr>
            <a:lvl4pPr>
              <a:defRPr>
                <a:solidFill>
                  <a:schemeClr val="accent3">
                    <a:lumOff val="19878"/>
                  </a:schemeClr>
                </a:solidFill>
              </a:defRPr>
            </a:lvl4pPr>
            <a:lvl5pPr>
              <a:defRPr>
                <a:solidFill>
                  <a:schemeClr val="accent3">
                    <a:lumOff val="19878"/>
                  </a:schemeClr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rk Grey">
    <p:bg>
      <p:bgPr>
        <a:solidFill>
          <a:srgbClr val="3F3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3" name="Corpo livello uno…"/>
          <p:cNvSpPr txBox="1"/>
          <p:nvPr>
            <p:ph type="body" sz="quarter" idx="1"/>
          </p:nvPr>
        </p:nvSpPr>
        <p:spPr>
          <a:xfrm>
            <a:off x="439737" y="647700"/>
            <a:ext cx="11312526" cy="2819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BFBFBF"/>
                </a:solidFill>
              </a:defRPr>
            </a:lvl1pPr>
            <a:lvl2pPr>
              <a:defRPr>
                <a:solidFill>
                  <a:srgbClr val="BFBFBF"/>
                </a:solidFill>
              </a:defRPr>
            </a:lvl2pPr>
            <a:lvl3pPr>
              <a:defRPr>
                <a:solidFill>
                  <a:srgbClr val="BFBFBF"/>
                </a:solidFill>
              </a:defRPr>
            </a:lvl3pPr>
            <a:lvl4pPr>
              <a:defRPr>
                <a:solidFill>
                  <a:srgbClr val="BFBFBF"/>
                </a:solidFill>
              </a:defRPr>
            </a:lvl4pPr>
            <a:lvl5pPr>
              <a:defRPr>
                <a:solidFill>
                  <a:srgbClr val="BFBFB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White (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Google Shape;54;p12"/>
          <p:cNvSpPr txBox="1"/>
          <p:nvPr>
            <p:ph type="body" sz="quarter" idx="21"/>
          </p:nvPr>
        </p:nvSpPr>
        <p:spPr>
          <a:xfrm>
            <a:off x="439737" y="647700"/>
            <a:ext cx="11312526" cy="281941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ight Grey (Box)">
    <p:bg>
      <p:bgPr>
        <a:solidFill>
          <a:srgbClr val="7F7F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3" name="Google Shape;61;p13"/>
          <p:cNvSpPr txBox="1"/>
          <p:nvPr>
            <p:ph type="body" sz="quarter" idx="21"/>
          </p:nvPr>
        </p:nvSpPr>
        <p:spPr>
          <a:xfrm>
            <a:off x="439737" y="647700"/>
            <a:ext cx="11312526" cy="281941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solidFill>
                  <a:srgbClr val="F2F2F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edium Grey (Box)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19878"/>
                  </a:schemeClr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19878"/>
                  </a:schemeClr>
                </a:solidFill>
              </a:defRPr>
            </a:lvl1pPr>
            <a:lvl2pPr>
              <a:defRPr>
                <a:solidFill>
                  <a:schemeClr val="accent3">
                    <a:lumOff val="19878"/>
                  </a:schemeClr>
                </a:solidFill>
              </a:defRPr>
            </a:lvl2pPr>
            <a:lvl3pPr>
              <a:defRPr>
                <a:solidFill>
                  <a:schemeClr val="accent3">
                    <a:lumOff val="19878"/>
                  </a:schemeClr>
                </a:solidFill>
              </a:defRPr>
            </a:lvl3pPr>
            <a:lvl4pPr>
              <a:defRPr>
                <a:solidFill>
                  <a:schemeClr val="accent3">
                    <a:lumOff val="19878"/>
                  </a:schemeClr>
                </a:solidFill>
              </a:defRPr>
            </a:lvl4pPr>
            <a:lvl5pPr>
              <a:defRPr>
                <a:solidFill>
                  <a:schemeClr val="accent3">
                    <a:lumOff val="19878"/>
                  </a:schemeClr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1987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3" name="Google Shape;68;p14"/>
          <p:cNvSpPr txBox="1"/>
          <p:nvPr>
            <p:ph type="body" sz="quarter" idx="21"/>
          </p:nvPr>
        </p:nvSpPr>
        <p:spPr>
          <a:xfrm>
            <a:off x="439737" y="647700"/>
            <a:ext cx="11312526" cy="281941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solidFill>
                  <a:schemeClr val="accent3">
                    <a:lumOff val="19878"/>
                  </a:schemeClr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40267" y="247650"/>
            <a:ext cx="980261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40267" y="1268412"/>
            <a:ext cx="11311467" cy="504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804929" y="6118972"/>
            <a:ext cx="263856" cy="2819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1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286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1pPr>
      <a:lvl2pPr marL="228600" marR="0" indent="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2pPr>
      <a:lvl3pPr marL="228600" marR="0" indent="914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3pPr>
      <a:lvl4pPr marL="228600" marR="0" indent="1371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4pPr>
      <a:lvl5pPr marL="228600" marR="0" indent="1828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5pPr>
      <a:lvl6pPr marL="2647950" marR="0" indent="-2476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1300"/>
        <a:buFontTx/>
        <a:buChar char="•"/>
        <a:tabLst/>
        <a:defRPr b="0" baseline="0" cap="none" i="0" spc="0" strike="noStrike" sz="13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6pPr>
      <a:lvl7pPr marL="3105150" marR="0" indent="-2476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1300"/>
        <a:buFontTx/>
        <a:buChar char="•"/>
        <a:tabLst/>
        <a:defRPr b="0" baseline="0" cap="none" i="0" spc="0" strike="noStrike" sz="13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7pPr>
      <a:lvl8pPr marL="3562350" marR="0" indent="-2476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1300"/>
        <a:buFontTx/>
        <a:buChar char="•"/>
        <a:tabLst/>
        <a:defRPr b="0" baseline="0" cap="none" i="0" spc="0" strike="noStrike" sz="13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8pPr>
      <a:lvl9pPr marL="4019550" marR="0" indent="-2476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1300"/>
        <a:buFontTx/>
        <a:buChar char="•"/>
        <a:tabLst/>
        <a:defRPr b="0" baseline="0" cap="none" i="0" spc="0" strike="noStrike" sz="1300" u="none">
          <a:solidFill>
            <a:srgbClr val="7F7F7F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audio" Target="../media/media1.m4a"/><Relationship Id="rId5" Type="http://schemas.microsoft.com/office/2007/relationships/media" Target="../media/media1.m4a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audio" Target="../media/media10.m4a"/><Relationship Id="rId4" Type="http://schemas.microsoft.com/office/2007/relationships/media" Target="../media/media10.m4a"/><Relationship Id="rId5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hyperlink" Target="mailto:simona@medialab.sissa.it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audio" Target="../media/media4.m4a"/><Relationship Id="rId9" Type="http://schemas.microsoft.com/office/2007/relationships/media" Target="../media/media4.m4a"/><Relationship Id="rId10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3" Type="http://schemas.microsoft.com/office/2007/relationships/media" Target="../media/media5.m4a"/><Relationship Id="rId4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audio" Target="../media/media6.m4a"/><Relationship Id="rId4" Type="http://schemas.microsoft.com/office/2007/relationships/media" Target="../media/media6.m4a"/><Relationship Id="rId5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3" Type="http://schemas.microsoft.com/office/2007/relationships/media" Target="../media/media7.m4a"/><Relationship Id="rId4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audio" Target="../media/media8.m4a"/><Relationship Id="rId4" Type="http://schemas.microsoft.com/office/2007/relationships/media" Target="../media/media8.m4a"/><Relationship Id="rId5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audio" Target="../media/media9.m4a"/><Relationship Id="rId4" Type="http://schemas.microsoft.com/office/2007/relationships/media" Target="../media/media9.m4a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80;p1"/>
          <p:cNvSpPr txBox="1"/>
          <p:nvPr>
            <p:ph type="ctrTitle"/>
          </p:nvPr>
        </p:nvSpPr>
        <p:spPr>
          <a:xfrm>
            <a:off x="440266" y="2190750"/>
            <a:ext cx="5105093" cy="756001"/>
          </a:xfrm>
          <a:prstGeom prst="rect">
            <a:avLst/>
          </a:prstGeom>
        </p:spPr>
        <p:txBody>
          <a:bodyPr/>
          <a:lstStyle>
            <a:lvl1pPr defTabSz="850391">
              <a:defRPr sz="3906"/>
            </a:lvl1pPr>
          </a:lstStyle>
          <a:p>
            <a:pPr/>
            <a:r>
              <a:t>Progetto europeo</a:t>
            </a:r>
          </a:p>
        </p:txBody>
      </p:sp>
      <p:sp>
        <p:nvSpPr>
          <p:cNvPr id="113" name="Google Shape;81;p1"/>
          <p:cNvSpPr txBox="1"/>
          <p:nvPr>
            <p:ph type="subTitle" sz="quarter" idx="1"/>
          </p:nvPr>
        </p:nvSpPr>
        <p:spPr>
          <a:xfrm>
            <a:off x="440266" y="3024188"/>
            <a:ext cx="5105093" cy="125571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open schooling: idee e proposte </a:t>
            </a:r>
          </a:p>
        </p:txBody>
      </p:sp>
      <p:sp>
        <p:nvSpPr>
          <p:cNvPr id="114" name="Google Shape;82;p1"/>
          <p:cNvSpPr txBox="1"/>
          <p:nvPr>
            <p:ph type="body" idx="21"/>
          </p:nvPr>
        </p:nvSpPr>
        <p:spPr>
          <a:xfrm>
            <a:off x="439737" y="4420530"/>
            <a:ext cx="3649663" cy="4466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>
              <a:spcBef>
                <a:spcPts val="0"/>
              </a:spcBef>
              <a:defRPr b="1" sz="2100">
                <a:solidFill>
                  <a:srgbClr val="3F3F3F"/>
                </a:solidFill>
              </a:defRPr>
            </a:lvl1pPr>
          </a:lstStyle>
          <a:p>
            <a:pPr/>
            <a:r>
              <a:t>Cos’è e cosa si può fare</a:t>
            </a:r>
          </a:p>
        </p:txBody>
      </p:sp>
      <p:sp>
        <p:nvSpPr>
          <p:cNvPr id="115" name="Google Shape;83;p1"/>
          <p:cNvSpPr txBox="1"/>
          <p:nvPr>
            <p:ph type="body" idx="22"/>
          </p:nvPr>
        </p:nvSpPr>
        <p:spPr>
          <a:xfrm>
            <a:off x="439737" y="4947556"/>
            <a:ext cx="3649663" cy="3611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defTabSz="822959">
              <a:spcBef>
                <a:spcPts val="0"/>
              </a:spcBef>
              <a:defRPr sz="1529">
                <a:solidFill>
                  <a:srgbClr val="3F3F3F"/>
                </a:solidFill>
              </a:defRPr>
            </a:lvl1pPr>
          </a:lstStyle>
          <a:p>
            <a:pPr/>
            <a:r>
              <a:t>13 aprile 2021</a:t>
            </a:r>
          </a:p>
        </p:txBody>
      </p:sp>
      <p:pic>
        <p:nvPicPr>
          <p:cNvPr id="116" name="Google Shape;84;p1" descr="Google Shape;84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58" y="1107990"/>
            <a:ext cx="6206376" cy="467029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85;p1"/>
          <p:cNvSpPr txBox="1"/>
          <p:nvPr/>
        </p:nvSpPr>
        <p:spPr>
          <a:xfrm>
            <a:off x="1714505" y="5839285"/>
            <a:ext cx="8774420" cy="86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>
            <a:lvl1pPr>
              <a:lnSpc>
                <a:spcPct val="90000"/>
              </a:lnSpc>
              <a:defRPr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This project has received funding from the European Union’s Horizon 2020 research and innovation programme under grant agreement No 824630.</a:t>
            </a:r>
          </a:p>
        </p:txBody>
      </p:sp>
      <p:pic>
        <p:nvPicPr>
          <p:cNvPr id="118" name="Google Shape;86;p1" descr="Google Shape;86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737" y="5886910"/>
            <a:ext cx="1128713" cy="75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Registrazione audio.m4a" descr="Registrazione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096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1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93;p2"/>
          <p:cNvSpPr txBox="1"/>
          <p:nvPr>
            <p:ph type="sldNum" sz="quarter" idx="2"/>
          </p:nvPr>
        </p:nvSpPr>
        <p:spPr>
          <a:xfrm>
            <a:off x="11804929" y="6316684"/>
            <a:ext cx="263856" cy="28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9" name="Schermata 2021-04-13 alle 17.58.50.png" descr="Schermata 2021-04-13 alle 17.58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5044" y="0"/>
            <a:ext cx="936191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Google Shape;91;p2"/>
          <p:cNvSpPr txBox="1"/>
          <p:nvPr>
            <p:ph type="title"/>
          </p:nvPr>
        </p:nvSpPr>
        <p:spPr>
          <a:xfrm>
            <a:off x="760727" y="401897"/>
            <a:ext cx="9541189" cy="756001"/>
          </a:xfrm>
          <a:prstGeom prst="rect">
            <a:avLst/>
          </a:prstGeom>
        </p:spPr>
        <p:txBody>
          <a:bodyPr/>
          <a:lstStyle>
            <a:lvl1pPr defTabSz="850391">
              <a:defRPr sz="3906"/>
            </a:lvl1pPr>
          </a:lstStyle>
          <a:p>
            <a:pPr/>
            <a:r>
              <a:t>Join us!</a:t>
            </a:r>
          </a:p>
        </p:txBody>
      </p:sp>
      <p:pic>
        <p:nvPicPr>
          <p:cNvPr id="181" name="Registrazione audio.m4a" descr="Registrazione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223000" y="3556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6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07;p4" descr="Google Shape;107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9975" y="85725"/>
            <a:ext cx="4667399" cy="237525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Google Shape;108;p4"/>
          <p:cNvSpPr txBox="1"/>
          <p:nvPr>
            <p:ph type="ctrTitle"/>
          </p:nvPr>
        </p:nvSpPr>
        <p:spPr>
          <a:xfrm>
            <a:off x="354541" y="2824941"/>
            <a:ext cx="6027210" cy="1489426"/>
          </a:xfrm>
          <a:prstGeom prst="rect">
            <a:avLst/>
          </a:prstGeom>
        </p:spPr>
        <p:txBody>
          <a:bodyPr/>
          <a:lstStyle/>
          <a:p>
            <a:pPr/>
            <a:r>
              <a:t>www.phereclos.eu</a:t>
            </a:r>
          </a:p>
        </p:txBody>
      </p:sp>
      <p:pic>
        <p:nvPicPr>
          <p:cNvPr id="185" name="Google Shape;109;p4" descr="Google Shape;109;p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106756"/>
            <a:ext cx="12192000" cy="171144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imona Cerrato…"/>
          <p:cNvSpPr txBox="1"/>
          <p:nvPr>
            <p:ph type="subTitle" sz="quarter" idx="1"/>
          </p:nvPr>
        </p:nvSpPr>
        <p:spPr>
          <a:xfrm>
            <a:off x="454262" y="1204718"/>
            <a:ext cx="5105092" cy="1255713"/>
          </a:xfrm>
          <a:prstGeom prst="rect">
            <a:avLst/>
          </a:prstGeom>
        </p:spPr>
        <p:txBody>
          <a:bodyPr/>
          <a:lstStyle/>
          <a:p>
            <a:pPr marL="0" defTabSz="722376">
              <a:spcBef>
                <a:spcPts val="0"/>
              </a:spcBef>
              <a:defRPr sz="2449">
                <a:solidFill>
                  <a:srgbClr val="000000"/>
                </a:solidFill>
              </a:defRPr>
            </a:pPr>
            <a:r>
              <a:t>Simona Cerrato</a:t>
            </a:r>
          </a:p>
          <a:p>
            <a:pPr marL="0" defTabSz="722376">
              <a:spcBef>
                <a:spcPts val="0"/>
              </a:spcBef>
              <a:defRPr sz="2449">
                <a:solidFill>
                  <a:srgbClr val="000000"/>
                </a:solidFill>
              </a:defRPr>
            </a:pPr>
            <a:r>
              <a:t>Sissa Medialab</a:t>
            </a:r>
          </a:p>
          <a:p>
            <a:pPr marL="0" defTabSz="722376">
              <a:spcBef>
                <a:spcPts val="0"/>
              </a:spcBef>
              <a:defRPr sz="2449">
                <a:solidFill>
                  <a:srgbClr val="000000"/>
                </a:solidFill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simona@medialab.sissa.it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66_DSC_0028.jpeg" descr="066_DSC_00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545" y="-638517"/>
            <a:ext cx="12235090" cy="813503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ttangolo"/>
          <p:cNvSpPr/>
          <p:nvPr/>
        </p:nvSpPr>
        <p:spPr>
          <a:xfrm>
            <a:off x="3820438" y="184063"/>
            <a:ext cx="4282770" cy="10490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3" name="Google Shape;93;p2"/>
          <p:cNvSpPr txBox="1"/>
          <p:nvPr>
            <p:ph type="sldNum" sz="quarter" idx="2"/>
          </p:nvPr>
        </p:nvSpPr>
        <p:spPr>
          <a:xfrm>
            <a:off x="11884806" y="6316684"/>
            <a:ext cx="183979" cy="28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" name="Google Shape;91;p2"/>
          <p:cNvSpPr txBox="1"/>
          <p:nvPr>
            <p:ph type="title"/>
          </p:nvPr>
        </p:nvSpPr>
        <p:spPr>
          <a:xfrm>
            <a:off x="4030931" y="330610"/>
            <a:ext cx="4251223" cy="756001"/>
          </a:xfrm>
          <a:prstGeom prst="rect">
            <a:avLst/>
          </a:prstGeom>
        </p:spPr>
        <p:txBody>
          <a:bodyPr/>
          <a:lstStyle>
            <a:lvl1pPr defTabSz="850391">
              <a:defRPr sz="3906"/>
            </a:lvl1pPr>
          </a:lstStyle>
          <a:p>
            <a:pPr/>
            <a:r>
              <a:t>Open schooling</a:t>
            </a:r>
          </a:p>
        </p:txBody>
      </p:sp>
      <p:pic>
        <p:nvPicPr>
          <p:cNvPr id="125" name="Registrazione audio.m4a" descr="Registrazione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223000" y="3556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73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91;p2"/>
          <p:cNvSpPr txBox="1"/>
          <p:nvPr>
            <p:ph type="title"/>
          </p:nvPr>
        </p:nvSpPr>
        <p:spPr>
          <a:xfrm>
            <a:off x="440266" y="1406978"/>
            <a:ext cx="11311468" cy="756001"/>
          </a:xfrm>
          <a:prstGeom prst="rect">
            <a:avLst/>
          </a:prstGeom>
        </p:spPr>
        <p:txBody>
          <a:bodyPr/>
          <a:lstStyle>
            <a:lvl1pPr defTabSz="850391">
              <a:defRPr sz="3906"/>
            </a:lvl1pPr>
          </a:lstStyle>
          <a:p>
            <a:pPr/>
            <a:r>
              <a:t>I partner</a:t>
            </a:r>
          </a:p>
        </p:txBody>
      </p:sp>
      <p:sp>
        <p:nvSpPr>
          <p:cNvPr id="128" name="Google Shape;93;p2"/>
          <p:cNvSpPr txBox="1"/>
          <p:nvPr>
            <p:ph type="sldNum" sz="quarter" idx="2"/>
          </p:nvPr>
        </p:nvSpPr>
        <p:spPr>
          <a:xfrm>
            <a:off x="11884806" y="6316684"/>
            <a:ext cx="183979" cy="28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9" name="Schermata 2021-04-13 alle 17.21.01.png" descr="Schermata 2021-04-13 alle 17.21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56998"/>
            <a:ext cx="12192001" cy="4515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Registrazione audio.m4a" descr="Registrazione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96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6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91;p2"/>
          <p:cNvSpPr txBox="1"/>
          <p:nvPr>
            <p:ph type="title"/>
          </p:nvPr>
        </p:nvSpPr>
        <p:spPr>
          <a:xfrm>
            <a:off x="440266" y="1406978"/>
            <a:ext cx="11311468" cy="756001"/>
          </a:xfrm>
          <a:prstGeom prst="rect">
            <a:avLst/>
          </a:prstGeom>
        </p:spPr>
        <p:txBody>
          <a:bodyPr/>
          <a:lstStyle>
            <a:lvl1pPr defTabSz="850391">
              <a:defRPr sz="3906"/>
            </a:lvl1pPr>
          </a:lstStyle>
          <a:p>
            <a:pPr/>
            <a:r>
              <a:t>Sei Local Educational Cluster</a:t>
            </a:r>
          </a:p>
        </p:txBody>
      </p:sp>
      <p:sp>
        <p:nvSpPr>
          <p:cNvPr id="133" name="Google Shape;93;p2"/>
          <p:cNvSpPr txBox="1"/>
          <p:nvPr>
            <p:ph type="sldNum" sz="quarter" idx="2"/>
          </p:nvPr>
        </p:nvSpPr>
        <p:spPr>
          <a:xfrm>
            <a:off x="11884806" y="6316684"/>
            <a:ext cx="183979" cy="28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6" name="Gruppo"/>
          <p:cNvGrpSpPr/>
          <p:nvPr/>
        </p:nvGrpSpPr>
        <p:grpSpPr>
          <a:xfrm>
            <a:off x="272089" y="1738457"/>
            <a:ext cx="3399041" cy="2730730"/>
            <a:chOff x="0" y="423069"/>
            <a:chExt cx="3399040" cy="2730729"/>
          </a:xfrm>
        </p:grpSpPr>
        <p:pic>
          <p:nvPicPr>
            <p:cNvPr id="134" name="barchetta_salvia.pdf" descr="barchetta_salvia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 flipH="1" rot="17008094">
              <a:off x="854165" y="586613"/>
              <a:ext cx="2232297" cy="2403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55" y="0"/>
                  </a:moveTo>
                  <a:lnTo>
                    <a:pt x="5036" y="1"/>
                  </a:lnTo>
                  <a:lnTo>
                    <a:pt x="1" y="4933"/>
                  </a:lnTo>
                  <a:lnTo>
                    <a:pt x="0" y="18578"/>
                  </a:lnTo>
                  <a:lnTo>
                    <a:pt x="3433" y="21600"/>
                  </a:lnTo>
                  <a:lnTo>
                    <a:pt x="15059" y="21599"/>
                  </a:lnTo>
                  <a:lnTo>
                    <a:pt x="21600" y="15191"/>
                  </a:lnTo>
                  <a:lnTo>
                    <a:pt x="21596" y="3557"/>
                  </a:lnTo>
                  <a:lnTo>
                    <a:pt x="1755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35" name="Austria"/>
            <p:cNvSpPr txBox="1"/>
            <p:nvPr/>
          </p:nvSpPr>
          <p:spPr>
            <a:xfrm>
              <a:off x="0" y="1420782"/>
              <a:ext cx="1585144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defRPr b="1" sz="340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Austria</a:t>
              </a:r>
            </a:p>
          </p:txBody>
        </p:sp>
      </p:grpSp>
      <p:grpSp>
        <p:nvGrpSpPr>
          <p:cNvPr id="139" name="Gruppo"/>
          <p:cNvGrpSpPr/>
          <p:nvPr/>
        </p:nvGrpSpPr>
        <p:grpSpPr>
          <a:xfrm>
            <a:off x="4839684" y="2958002"/>
            <a:ext cx="2512632" cy="1844572"/>
            <a:chOff x="0" y="0"/>
            <a:chExt cx="2512631" cy="1844570"/>
          </a:xfrm>
        </p:grpSpPr>
        <p:pic>
          <p:nvPicPr>
            <p:cNvPr id="137" name="barchetta_fucsis.pdf" descr="barchetta_fucsis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12632" cy="1341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Polonia"/>
            <p:cNvSpPr txBox="1"/>
            <p:nvPr/>
          </p:nvSpPr>
          <p:spPr>
            <a:xfrm>
              <a:off x="504055" y="1260370"/>
              <a:ext cx="1626680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defRPr b="1" sz="340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Polonia</a:t>
              </a:r>
            </a:p>
          </p:txBody>
        </p:sp>
      </p:grpSp>
      <p:grpSp>
        <p:nvGrpSpPr>
          <p:cNvPr id="142" name="Gruppo"/>
          <p:cNvGrpSpPr/>
          <p:nvPr/>
        </p:nvGrpSpPr>
        <p:grpSpPr>
          <a:xfrm>
            <a:off x="583781" y="3884690"/>
            <a:ext cx="4000452" cy="2828837"/>
            <a:chOff x="2946" y="7305"/>
            <a:chExt cx="4000450" cy="2828835"/>
          </a:xfrm>
        </p:grpSpPr>
        <p:pic>
          <p:nvPicPr>
            <p:cNvPr id="140" name="barchetta_arancio.pdf" descr="barchetta_arancio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 rot="7380000">
              <a:off x="518807" y="289984"/>
              <a:ext cx="1903082" cy="2263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2" y="2"/>
                  </a:moveTo>
                  <a:lnTo>
                    <a:pt x="224" y="0"/>
                  </a:lnTo>
                  <a:lnTo>
                    <a:pt x="2" y="10693"/>
                  </a:lnTo>
                  <a:lnTo>
                    <a:pt x="0" y="21441"/>
                  </a:lnTo>
                  <a:lnTo>
                    <a:pt x="10803" y="21600"/>
                  </a:lnTo>
                  <a:lnTo>
                    <a:pt x="21376" y="21600"/>
                  </a:lnTo>
                  <a:lnTo>
                    <a:pt x="21600" y="10801"/>
                  </a:lnTo>
                  <a:lnTo>
                    <a:pt x="21600" y="158"/>
                  </a:lnTo>
                  <a:lnTo>
                    <a:pt x="10932" y="2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41" name="Portogallo"/>
            <p:cNvSpPr txBox="1"/>
            <p:nvPr/>
          </p:nvSpPr>
          <p:spPr>
            <a:xfrm>
              <a:off x="1765704" y="673101"/>
              <a:ext cx="2237694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defRPr b="1" sz="340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Portogallo</a:t>
              </a:r>
            </a:p>
          </p:txBody>
        </p:sp>
      </p:grpSp>
      <p:grpSp>
        <p:nvGrpSpPr>
          <p:cNvPr id="145" name="Gruppo"/>
          <p:cNvGrpSpPr/>
          <p:nvPr/>
        </p:nvGrpSpPr>
        <p:grpSpPr>
          <a:xfrm>
            <a:off x="5913636" y="4188202"/>
            <a:ext cx="4560346" cy="3046637"/>
            <a:chOff x="0" y="0"/>
            <a:chExt cx="4560344" cy="3046636"/>
          </a:xfrm>
        </p:grpSpPr>
        <p:pic>
          <p:nvPicPr>
            <p:cNvPr id="143" name="barchetta_azzurra.pdf" descr="barchetta_azzurra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4040000">
              <a:off x="578810" y="300972"/>
              <a:ext cx="1989679" cy="2444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Colombia"/>
            <p:cNvSpPr txBox="1"/>
            <p:nvPr/>
          </p:nvSpPr>
          <p:spPr>
            <a:xfrm>
              <a:off x="2516203" y="1643070"/>
              <a:ext cx="2044143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defRPr b="1" sz="340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Colombia</a:t>
              </a:r>
            </a:p>
          </p:txBody>
        </p:sp>
      </p:grpSp>
      <p:grpSp>
        <p:nvGrpSpPr>
          <p:cNvPr id="148" name="Gruppo"/>
          <p:cNvGrpSpPr/>
          <p:nvPr/>
        </p:nvGrpSpPr>
        <p:grpSpPr>
          <a:xfrm>
            <a:off x="8023558" y="2381049"/>
            <a:ext cx="3861538" cy="2825975"/>
            <a:chOff x="0" y="0"/>
            <a:chExt cx="3861536" cy="2825974"/>
          </a:xfrm>
        </p:grpSpPr>
        <p:pic>
          <p:nvPicPr>
            <p:cNvPr id="146" name="barchetta_verde.pdf" descr="barchetta_verde.pd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 rot="18540000">
              <a:off x="509905" y="314084"/>
              <a:ext cx="1856603" cy="2197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" name="Finlandia"/>
            <p:cNvSpPr txBox="1"/>
            <p:nvPr/>
          </p:nvSpPr>
          <p:spPr>
            <a:xfrm>
              <a:off x="1854081" y="755850"/>
              <a:ext cx="2007456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defRPr b="1" sz="340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Finlandia</a:t>
              </a:r>
            </a:p>
          </p:txBody>
        </p:sp>
      </p:grpSp>
      <p:grpSp>
        <p:nvGrpSpPr>
          <p:cNvPr id="151" name="Gruppo"/>
          <p:cNvGrpSpPr/>
          <p:nvPr/>
        </p:nvGrpSpPr>
        <p:grpSpPr>
          <a:xfrm>
            <a:off x="8407864" y="852320"/>
            <a:ext cx="2584122" cy="1572685"/>
            <a:chOff x="0" y="0"/>
            <a:chExt cx="2584121" cy="1572683"/>
          </a:xfrm>
        </p:grpSpPr>
        <p:pic>
          <p:nvPicPr>
            <p:cNvPr id="149" name="barchetta_viola.pdf" descr="barchetta_viola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0800000">
              <a:off x="0" y="292632"/>
              <a:ext cx="2432406" cy="128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Italia"/>
            <p:cNvSpPr txBox="1"/>
            <p:nvPr/>
          </p:nvSpPr>
          <p:spPr>
            <a:xfrm>
              <a:off x="1455867" y="0"/>
              <a:ext cx="1128255" cy="584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defRPr b="1" sz="340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Italia</a:t>
              </a:r>
            </a:p>
          </p:txBody>
        </p:sp>
      </p:grpSp>
      <p:pic>
        <p:nvPicPr>
          <p:cNvPr id="152" name="Registrazione audio.m4a" descr="Registrazione audio.m4a"/>
          <p:cNvPicPr>
            <a:picLocks noChangeAspect="0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6096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8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91;p2"/>
          <p:cNvSpPr txBox="1"/>
          <p:nvPr>
            <p:ph type="title"/>
          </p:nvPr>
        </p:nvSpPr>
        <p:spPr>
          <a:xfrm>
            <a:off x="440266" y="1406978"/>
            <a:ext cx="11311468" cy="756001"/>
          </a:xfrm>
          <a:prstGeom prst="rect">
            <a:avLst/>
          </a:prstGeom>
        </p:spPr>
        <p:txBody>
          <a:bodyPr/>
          <a:lstStyle>
            <a:lvl1pPr defTabSz="850391">
              <a:defRPr sz="3906"/>
            </a:lvl1pPr>
          </a:lstStyle>
          <a:p>
            <a:pPr/>
            <a:r>
              <a:t>La dimensione sovranazionale</a:t>
            </a:r>
          </a:p>
        </p:txBody>
      </p:sp>
      <p:sp>
        <p:nvSpPr>
          <p:cNvPr id="155" name="Google Shape;93;p2"/>
          <p:cNvSpPr txBox="1"/>
          <p:nvPr>
            <p:ph type="sldNum" sz="quarter" idx="2"/>
          </p:nvPr>
        </p:nvSpPr>
        <p:spPr>
          <a:xfrm>
            <a:off x="11884806" y="6316684"/>
            <a:ext cx="183979" cy="28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" name="Google Shape;92;p2"/>
          <p:cNvSpPr txBox="1"/>
          <p:nvPr>
            <p:ph type="body" idx="1"/>
          </p:nvPr>
        </p:nvSpPr>
        <p:spPr>
          <a:xfrm>
            <a:off x="440266" y="2351088"/>
            <a:ext cx="11311468" cy="3889519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>
                <a:solidFill>
                  <a:srgbClr val="951B81"/>
                </a:solidFill>
              </a:rPr>
              <a:t>Oltre 60 proposte e attività da tutto il mondo</a:t>
            </a:r>
            <a:endParaRPr>
              <a:solidFill>
                <a:srgbClr val="951B81"/>
              </a:solidFill>
            </a:endParaRPr>
          </a:p>
          <a:p>
            <a:pPr marL="0">
              <a:spcBef>
                <a:spcPts val="0"/>
              </a:spcBef>
              <a:defRPr>
                <a:solidFill>
                  <a:srgbClr val="F59200"/>
                </a:solidFill>
              </a:defRPr>
            </a:pPr>
            <a:r>
              <a:t>Un programma di mentoring</a:t>
            </a:r>
            <a:endParaRPr>
              <a:solidFill>
                <a:srgbClr val="951B81"/>
              </a:solidFill>
            </a:endParaRPr>
          </a:p>
          <a:p>
            <a:pPr marL="0">
              <a:spcBef>
                <a:spcPts val="0"/>
              </a:spcBef>
              <a:defRPr>
                <a:solidFill>
                  <a:srgbClr val="169FDA"/>
                </a:solidFill>
              </a:defRPr>
            </a:pPr>
            <a:r>
              <a:t>Un libro bianco</a:t>
            </a:r>
          </a:p>
          <a:p>
            <a:pPr marL="0">
              <a:spcBef>
                <a:spcPts val="0"/>
              </a:spcBef>
              <a:defRPr>
                <a:solidFill>
                  <a:srgbClr val="EB0C81"/>
                </a:solidFill>
              </a:defRPr>
            </a:pPr>
          </a:p>
          <a:p>
            <a:pPr marL="0">
              <a:spcBef>
                <a:spcPts val="0"/>
              </a:spcBef>
              <a:defRPr>
                <a:solidFill>
                  <a:srgbClr val="94BF1E"/>
                </a:solidFill>
              </a:defRPr>
            </a:pPr>
          </a:p>
          <a:p>
            <a:pPr marL="0">
              <a:spcBef>
                <a:spcPts val="0"/>
              </a:spcBef>
              <a:defRPr>
                <a:solidFill>
                  <a:srgbClr val="62B2A0"/>
                </a:solidFill>
              </a:defRPr>
            </a:pPr>
            <a:endParaRPr>
              <a:solidFill>
                <a:srgbClr val="951B81"/>
              </a:solidFill>
            </a:endParaRPr>
          </a:p>
        </p:txBody>
      </p:sp>
      <p:pic>
        <p:nvPicPr>
          <p:cNvPr id="157" name="Registrazione audio.m4a" descr="Registrazione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096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11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eipalle.pdf" descr="seipall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569" y="237930"/>
            <a:ext cx="970493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ettangolo"/>
          <p:cNvSpPr/>
          <p:nvPr/>
        </p:nvSpPr>
        <p:spPr>
          <a:xfrm>
            <a:off x="1332204" y="431860"/>
            <a:ext cx="1562548" cy="1294822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61" name="Registrazione audio.m4a" descr="Registrazione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96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61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91;p2"/>
          <p:cNvSpPr txBox="1"/>
          <p:nvPr>
            <p:ph type="title"/>
          </p:nvPr>
        </p:nvSpPr>
        <p:spPr>
          <a:xfrm>
            <a:off x="440266" y="1406978"/>
            <a:ext cx="11311468" cy="756001"/>
          </a:xfrm>
          <a:prstGeom prst="rect">
            <a:avLst/>
          </a:prstGeom>
        </p:spPr>
        <p:txBody>
          <a:bodyPr/>
          <a:lstStyle>
            <a:lvl1pPr defTabSz="850391">
              <a:defRPr sz="3906"/>
            </a:lvl1pPr>
          </a:lstStyle>
          <a:p>
            <a:pPr/>
            <a:r>
              <a:t>Lo stato attuale: i partner</a:t>
            </a:r>
          </a:p>
        </p:txBody>
      </p:sp>
      <p:sp>
        <p:nvSpPr>
          <p:cNvPr id="164" name="Google Shape;92;p2"/>
          <p:cNvSpPr txBox="1"/>
          <p:nvPr>
            <p:ph type="body" idx="1"/>
          </p:nvPr>
        </p:nvSpPr>
        <p:spPr>
          <a:xfrm>
            <a:off x="440266" y="2351088"/>
            <a:ext cx="11311468" cy="3889519"/>
          </a:xfrm>
          <a:prstGeom prst="rect">
            <a:avLst/>
          </a:prstGeom>
        </p:spPr>
        <p:txBody>
          <a:bodyPr/>
          <a:lstStyle/>
          <a:p>
            <a:pPr marL="0" defTabSz="786384">
              <a:spcBef>
                <a:spcPts val="0"/>
              </a:spcBef>
              <a:defRPr sz="2666"/>
            </a:pPr>
            <a:r>
              <a:rPr>
                <a:solidFill>
                  <a:srgbClr val="951B81"/>
                </a:solidFill>
              </a:rPr>
              <a:t>10 scientifici/accademici</a:t>
            </a:r>
            <a:endParaRPr>
              <a:solidFill>
                <a:srgbClr val="951B81"/>
              </a:solidFill>
            </a:endParaRPr>
          </a:p>
          <a:p>
            <a:pPr marL="0" defTabSz="786384">
              <a:spcBef>
                <a:spcPts val="0"/>
              </a:spcBef>
              <a:defRPr sz="2666">
                <a:solidFill>
                  <a:srgbClr val="F59200"/>
                </a:solidFill>
              </a:defRPr>
            </a:pPr>
            <a:r>
              <a:t>3 associazioni</a:t>
            </a:r>
            <a:endParaRPr>
              <a:solidFill>
                <a:srgbClr val="951B81"/>
              </a:solidFill>
            </a:endParaRPr>
          </a:p>
          <a:p>
            <a:pPr marL="0" defTabSz="786384">
              <a:spcBef>
                <a:spcPts val="0"/>
              </a:spcBef>
              <a:defRPr sz="2666">
                <a:solidFill>
                  <a:srgbClr val="169FDA"/>
                </a:solidFill>
              </a:defRPr>
            </a:pPr>
            <a:r>
              <a:t>8 scuole</a:t>
            </a:r>
          </a:p>
          <a:p>
            <a:pPr marL="0" defTabSz="786384">
              <a:spcBef>
                <a:spcPts val="0"/>
              </a:spcBef>
              <a:defRPr sz="2666">
                <a:solidFill>
                  <a:srgbClr val="EB0C81"/>
                </a:solidFill>
              </a:defRPr>
            </a:pPr>
            <a:r>
              <a:t>2 aziende</a:t>
            </a:r>
          </a:p>
          <a:p>
            <a:pPr marL="0" defTabSz="786384">
              <a:spcBef>
                <a:spcPts val="0"/>
              </a:spcBef>
              <a:defRPr sz="2666">
                <a:solidFill>
                  <a:srgbClr val="8FBA1F"/>
                </a:solidFill>
              </a:defRPr>
            </a:pPr>
            <a:r>
              <a:t>2 decision maker </a:t>
            </a:r>
          </a:p>
          <a:p>
            <a:pPr marL="0" defTabSz="786384">
              <a:spcBef>
                <a:spcPts val="0"/>
              </a:spcBef>
              <a:defRPr sz="2666">
                <a:solidFill>
                  <a:srgbClr val="EB0C81"/>
                </a:solidFill>
              </a:defRPr>
            </a:pPr>
            <a:r>
              <a:rPr>
                <a:solidFill>
                  <a:srgbClr val="64BBA7"/>
                </a:solidFill>
              </a:rPr>
              <a:t>3 altri</a:t>
            </a:r>
          </a:p>
          <a:p>
            <a:pPr marL="0" defTabSz="786384">
              <a:spcBef>
                <a:spcPts val="0"/>
              </a:spcBef>
              <a:defRPr sz="2666">
                <a:solidFill>
                  <a:srgbClr val="94BF1E"/>
                </a:solidFill>
              </a:defRPr>
            </a:pPr>
          </a:p>
          <a:p>
            <a:pPr marL="0" defTabSz="786384">
              <a:spcBef>
                <a:spcPts val="0"/>
              </a:spcBef>
              <a:defRPr sz="2666">
                <a:solidFill>
                  <a:srgbClr val="62B2A0"/>
                </a:solidFill>
              </a:defRPr>
            </a:pPr>
            <a:endParaRPr>
              <a:solidFill>
                <a:srgbClr val="951B81"/>
              </a:solidFill>
            </a:endParaRPr>
          </a:p>
        </p:txBody>
      </p:sp>
      <p:sp>
        <p:nvSpPr>
          <p:cNvPr id="165" name="Google Shape;93;p2"/>
          <p:cNvSpPr txBox="1"/>
          <p:nvPr>
            <p:ph type="sldNum" sz="quarter" idx="2"/>
          </p:nvPr>
        </p:nvSpPr>
        <p:spPr>
          <a:xfrm>
            <a:off x="11884806" y="6316684"/>
            <a:ext cx="183979" cy="28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6" name="Registrazione audio.m4a" descr="Registrazione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096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78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DG_Poster_#nonUN-IT.jpg" descr="SDG_Poster_#nonUN-IT.jpg"/>
          <p:cNvPicPr>
            <a:picLocks noChangeAspect="1"/>
          </p:cNvPicPr>
          <p:nvPr/>
        </p:nvPicPr>
        <p:blipFill>
          <a:blip r:embed="rId2">
            <a:extLst/>
          </a:blip>
          <a:srcRect l="2755" t="4259" r="0" b="0"/>
          <a:stretch>
            <a:fillRect/>
          </a:stretch>
        </p:blipFill>
        <p:spPr>
          <a:xfrm>
            <a:off x="466436" y="431800"/>
            <a:ext cx="10306628" cy="656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Google Shape;93;p2"/>
          <p:cNvSpPr txBox="1"/>
          <p:nvPr>
            <p:ph type="sldNum" sz="quarter" idx="2"/>
          </p:nvPr>
        </p:nvSpPr>
        <p:spPr>
          <a:xfrm>
            <a:off x="11884806" y="6316684"/>
            <a:ext cx="183979" cy="28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0" name="Registrazione audio.m4a" descr="Registrazione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96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31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91;p2"/>
          <p:cNvSpPr txBox="1"/>
          <p:nvPr>
            <p:ph type="title"/>
          </p:nvPr>
        </p:nvSpPr>
        <p:spPr>
          <a:xfrm>
            <a:off x="440266" y="1406978"/>
            <a:ext cx="11311468" cy="756001"/>
          </a:xfrm>
          <a:prstGeom prst="rect">
            <a:avLst/>
          </a:prstGeom>
        </p:spPr>
        <p:txBody>
          <a:bodyPr/>
          <a:lstStyle>
            <a:lvl1pPr defTabSz="850391">
              <a:defRPr sz="3906"/>
            </a:lvl1pPr>
          </a:lstStyle>
          <a:p>
            <a:pPr/>
            <a:r>
              <a:t>Cosa è Phereclos per noi</a:t>
            </a:r>
          </a:p>
        </p:txBody>
      </p:sp>
      <p:sp>
        <p:nvSpPr>
          <p:cNvPr id="173" name="Google Shape;92;p2"/>
          <p:cNvSpPr txBox="1"/>
          <p:nvPr>
            <p:ph type="body" idx="1"/>
          </p:nvPr>
        </p:nvSpPr>
        <p:spPr>
          <a:xfrm>
            <a:off x="440266" y="2351088"/>
            <a:ext cx="11311468" cy="3889519"/>
          </a:xfrm>
          <a:prstGeom prst="rect">
            <a:avLst/>
          </a:prstGeom>
        </p:spPr>
        <p:txBody>
          <a:bodyPr/>
          <a:lstStyle/>
          <a:p>
            <a:pPr marL="0" defTabSz="896111">
              <a:spcBef>
                <a:spcPts val="0"/>
              </a:spcBef>
              <a:defRPr sz="3038"/>
            </a:pPr>
            <a:r>
              <a:rPr>
                <a:solidFill>
                  <a:srgbClr val="951B81"/>
                </a:solidFill>
              </a:rPr>
              <a:t>“La nostra scialuppa di salvataggio”</a:t>
            </a:r>
            <a:endParaRPr>
              <a:solidFill>
                <a:srgbClr val="951B81"/>
              </a:solidFill>
            </a:endParaRPr>
          </a:p>
          <a:p>
            <a:pPr marL="0" defTabSz="896111">
              <a:spcBef>
                <a:spcPts val="0"/>
              </a:spcBef>
              <a:defRPr sz="3038">
                <a:solidFill>
                  <a:srgbClr val="F59200"/>
                </a:solidFill>
              </a:defRPr>
            </a:pPr>
            <a:r>
              <a:t>“Occasione per pensare la scuola post-covid”</a:t>
            </a:r>
            <a:endParaRPr>
              <a:solidFill>
                <a:srgbClr val="951B81"/>
              </a:solidFill>
            </a:endParaRPr>
          </a:p>
          <a:p>
            <a:pPr marL="0" defTabSz="896111">
              <a:spcBef>
                <a:spcPts val="0"/>
              </a:spcBef>
              <a:defRPr sz="3038">
                <a:solidFill>
                  <a:srgbClr val="95C120"/>
                </a:solidFill>
              </a:defRPr>
            </a:pPr>
            <a:r>
              <a:t>”Fare rete è in questo momento più importante che impegnarsi in attività”</a:t>
            </a:r>
          </a:p>
          <a:p>
            <a:pPr marL="0" defTabSz="896111">
              <a:spcBef>
                <a:spcPts val="0"/>
              </a:spcBef>
              <a:defRPr sz="3038">
                <a:solidFill>
                  <a:srgbClr val="169FDA"/>
                </a:solidFill>
              </a:defRPr>
            </a:pPr>
            <a:r>
              <a:t>“Lavoriamo per migliorare il benessere nelle scuole”</a:t>
            </a:r>
          </a:p>
          <a:p>
            <a:pPr marL="0" defTabSz="896111">
              <a:spcBef>
                <a:spcPts val="0"/>
              </a:spcBef>
              <a:defRPr sz="3038">
                <a:solidFill>
                  <a:srgbClr val="DF0C7A"/>
                </a:solidFill>
              </a:defRPr>
            </a:pPr>
            <a:r>
              <a:t>“Usciamo dalla logica delle discipline e dei compartimenti stagni”</a:t>
            </a:r>
            <a:endParaRPr>
              <a:solidFill>
                <a:srgbClr val="951B81"/>
              </a:solidFill>
            </a:endParaRPr>
          </a:p>
        </p:txBody>
      </p:sp>
      <p:sp>
        <p:nvSpPr>
          <p:cNvPr id="174" name="Google Shape;93;p2"/>
          <p:cNvSpPr txBox="1"/>
          <p:nvPr>
            <p:ph type="sldNum" sz="quarter" idx="2"/>
          </p:nvPr>
        </p:nvSpPr>
        <p:spPr>
          <a:xfrm>
            <a:off x="11884806" y="6316684"/>
            <a:ext cx="183979" cy="28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5" name="barchetta_salvia.pdf" descr="barchetta_salvia.pdf"/>
          <p:cNvPicPr>
            <a:picLocks noChangeAspect="1"/>
          </p:cNvPicPr>
          <p:nvPr/>
        </p:nvPicPr>
        <p:blipFill>
          <a:blip r:embed="rId2">
            <a:extLst/>
          </a:blip>
          <a:srcRect l="1" t="0" r="0" b="4"/>
          <a:stretch>
            <a:fillRect/>
          </a:stretch>
        </p:blipFill>
        <p:spPr>
          <a:xfrm flipH="1" rot="17008094">
            <a:off x="7320266" y="396132"/>
            <a:ext cx="2279669" cy="2454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55" y="0"/>
                </a:moveTo>
                <a:lnTo>
                  <a:pt x="5035" y="2"/>
                </a:lnTo>
                <a:lnTo>
                  <a:pt x="1" y="4934"/>
                </a:lnTo>
                <a:lnTo>
                  <a:pt x="0" y="18580"/>
                </a:lnTo>
                <a:lnTo>
                  <a:pt x="3431" y="21600"/>
                </a:lnTo>
                <a:lnTo>
                  <a:pt x="15063" y="21600"/>
                </a:lnTo>
                <a:lnTo>
                  <a:pt x="21600" y="15195"/>
                </a:lnTo>
                <a:lnTo>
                  <a:pt x="21600" y="3560"/>
                </a:lnTo>
                <a:lnTo>
                  <a:pt x="1755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Registrazione audio.m4a" descr="Registrazione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96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03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